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2" r:id="rId3"/>
    <p:sldId id="281" r:id="rId4"/>
    <p:sldId id="286" r:id="rId5"/>
    <p:sldId id="289" r:id="rId6"/>
    <p:sldId id="309" r:id="rId7"/>
    <p:sldId id="307" r:id="rId8"/>
    <p:sldId id="306" r:id="rId9"/>
    <p:sldId id="257" r:id="rId10"/>
    <p:sldId id="293" r:id="rId11"/>
    <p:sldId id="267" r:id="rId12"/>
    <p:sldId id="274" r:id="rId13"/>
    <p:sldId id="303" r:id="rId14"/>
    <p:sldId id="296" r:id="rId15"/>
    <p:sldId id="294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F1F2"/>
    <a:srgbClr val="D2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85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53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95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56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45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01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15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07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27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99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0D720-975E-449B-9A68-86A3022FC41F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E54CD-1A1A-48C2-B85F-6EAB1290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7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İçerik Yer Tutucusu 2"/>
          <p:cNvSpPr>
            <a:spLocks noGrp="1"/>
          </p:cNvSpPr>
          <p:nvPr>
            <p:ph idx="1"/>
          </p:nvPr>
        </p:nvSpPr>
        <p:spPr>
          <a:xfrm>
            <a:off x="354563" y="1200330"/>
            <a:ext cx="11299372" cy="56576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tr-TR" altLang="tr-TR" dirty="0"/>
          </a:p>
          <a:p>
            <a:pPr marL="0" indent="0" algn="ctr">
              <a:buNone/>
            </a:pPr>
            <a:r>
              <a:rPr lang="tr-TR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YUKARI KELKİT ÇAYI-AGVANİS VE MUNZUR DAĞLARI ARASININ TEMEL JEOLOJİ ÖZELLİKLERİ VE YAPISAL EVRİMİ</a:t>
            </a:r>
            <a:endParaRPr lang="tr-TR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r-TR" sz="2600" b="1" i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GEOLOGICAL CHARACTERISTICS AND STRUCTURAL EVOLUTION OF THE REGION BETWEEN THE UPPER KELKIT CREEK-AGVANIS AND THE MUNZUR MOUNTAINS</a:t>
            </a:r>
            <a:endParaRPr lang="tr-TR" sz="2600" dirty="0">
              <a:solidFill>
                <a:srgbClr val="00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endParaRPr lang="tr-TR" altLang="tr-T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tr-TR" alt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Ali YILMAZ (1), Hüseyin YILMAZ (2)</a:t>
            </a:r>
          </a:p>
          <a:p>
            <a:pPr marL="0" indent="0" algn="ctr">
              <a:buNone/>
              <a:defRPr/>
            </a:pPr>
            <a:br>
              <a:rPr lang="tr-TR" alt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r-TR" altLang="tr-TR" sz="22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E-posta: (1) ylmazali06@gmail.com</a:t>
            </a:r>
          </a:p>
          <a:p>
            <a:pPr marL="0" indent="0" algn="ctr">
              <a:buNone/>
              <a:defRPr/>
            </a:pPr>
            <a:r>
              <a:rPr lang="tr-TR" altLang="tr-TR" sz="22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tr-TR" altLang="tr-TR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(WEB: www.profdraliyilmaz.com)</a:t>
            </a:r>
            <a:r>
              <a:rPr lang="tr-TR" altLang="tr-T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br>
              <a:rPr lang="tr-TR" altLang="tr-T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tr-TR" dirty="0"/>
              <a:t> </a:t>
            </a:r>
            <a:br>
              <a:rPr lang="tr-TR" altLang="tr-TR" dirty="0"/>
            </a:br>
            <a:endParaRPr lang="tr-TR" altLang="tr-TR" dirty="0"/>
          </a:p>
        </p:txBody>
      </p:sp>
      <p:sp>
        <p:nvSpPr>
          <p:cNvPr id="3075" name="Metin kutusu 1"/>
          <p:cNvSpPr txBox="1">
            <a:spLocks noChangeArrowheads="1"/>
          </p:cNvSpPr>
          <p:nvPr/>
        </p:nvSpPr>
        <p:spPr bwMode="auto">
          <a:xfrm>
            <a:off x="354563" y="1"/>
            <a:ext cx="11299372" cy="1200329"/>
          </a:xfrm>
          <a:prstGeom prst="rect">
            <a:avLst/>
          </a:prstGeom>
          <a:solidFill>
            <a:srgbClr val="D2F9F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 b="1" dirty="0"/>
          </a:p>
          <a:p>
            <a:pPr algn="ctr"/>
            <a:r>
              <a:rPr lang="en-US" altLang="tr-TR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tr-TR" altLang="tr-TR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altLang="tr-TR" b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tr-TR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Geological Congress of Turkey with international participation</a:t>
            </a:r>
            <a:r>
              <a:rPr lang="tr-TR" altLang="tr-TR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April 15-19, 2024, Ankara.</a:t>
            </a:r>
            <a:r>
              <a:rPr lang="tr-TR" altLang="tr-TR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Aral Okay </a:t>
            </a:r>
            <a:r>
              <a:rPr lang="tr-TR" altLang="tr-TR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tr-TR" altLang="tr-T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Geology</a:t>
            </a:r>
            <a:r>
              <a:rPr lang="tr-TR" altLang="tr-T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altLang="tr-T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Tectonics</a:t>
            </a:r>
            <a:r>
              <a:rPr lang="tr-TR" altLang="tr-T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</a:t>
            </a:r>
            <a:endParaRPr lang="tr-TR" altLang="tr-TR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altLang="tr-TR" dirty="0">
              <a:solidFill>
                <a:srgbClr val="00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0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32" y="0"/>
            <a:ext cx="9853127" cy="15395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b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TECTONIC RELATIONSHIPS OF THE UNITS</a:t>
            </a:r>
            <a:br>
              <a:rPr lang="tr-TR" sz="2800" b="1" dirty="0">
                <a:solidFill>
                  <a:srgbClr val="7030A0"/>
                </a:solidFill>
              </a:rPr>
            </a:b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approximately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North-South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(Yılmaz, 1985; Yılmaz ve diğerleri, 1985).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6BE9515-7144-F495-6F65-B691E490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7" y="2265733"/>
            <a:ext cx="11945189" cy="28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5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İçerik Yer Tutucusu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-26988"/>
            <a:ext cx="5862638" cy="6884988"/>
          </a:xfrm>
        </p:spPr>
      </p:pic>
      <p:sp>
        <p:nvSpPr>
          <p:cNvPr id="13315" name="Dikdörtgen 2"/>
          <p:cNvSpPr>
            <a:spLocks noChangeArrowheads="1"/>
          </p:cNvSpPr>
          <p:nvPr/>
        </p:nvSpPr>
        <p:spPr bwMode="auto">
          <a:xfrm>
            <a:off x="1524001" y="-26988"/>
            <a:ext cx="3203575" cy="71096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Geological map of </a:t>
            </a:r>
            <a:r>
              <a:rPr lang="en-US" altLang="tr-TR" sz="1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Dumanl</a:t>
            </a:r>
            <a:r>
              <a:rPr lang="tr-TR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en-US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</a:t>
            </a:r>
            <a:r>
              <a:rPr lang="tr-TR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</a:t>
            </a:r>
            <a:r>
              <a:rPr lang="en-US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altLang="tr-TR" sz="1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Refahiye</a:t>
            </a:r>
            <a:r>
              <a:rPr lang="en-US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area </a:t>
            </a:r>
            <a:endParaRPr lang="tr-TR" altLang="tr-TR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r-TR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tr-TR" sz="1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fter</a:t>
            </a:r>
            <a:r>
              <a:rPr lang="en-US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Y</a:t>
            </a:r>
            <a:r>
              <a:rPr lang="tr-TR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en-US" altLang="tr-TR" sz="1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lmaz</a:t>
            </a:r>
            <a:r>
              <a:rPr lang="en-US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1985b</a:t>
            </a:r>
            <a:r>
              <a:rPr lang="tr-TR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Yılmaz ve Yılmaz, 2004’den)</a:t>
            </a:r>
            <a:r>
              <a:rPr lang="en-US" altLang="tr-TR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altLang="tr-TR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-------------------------------------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Göçmengil</a:t>
            </a:r>
            <a:r>
              <a:rPr lang="tr-TR" altLang="tr-TR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(2013)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Topuz et al. (2013)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Yeşilsist</a:t>
            </a:r>
            <a:r>
              <a:rPr lang="tr-TR" altLang="tr-TR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yer yer </a:t>
            </a:r>
            <a:r>
              <a:rPr lang="tr-TR" altLang="tr-TR" sz="1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amfibolit</a:t>
            </a:r>
            <a:r>
              <a:rPr lang="tr-TR" altLang="tr-TR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fasiyesi</a:t>
            </a:r>
            <a:endParaRPr lang="tr-TR" altLang="tr-TR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tr-TR" altLang="tr-TR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Early-Middle</a:t>
            </a:r>
            <a:r>
              <a:rPr lang="tr-TR" altLang="tr-TR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Jurassic </a:t>
            </a:r>
            <a:r>
              <a:rPr lang="tr-TR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metamorphic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accretionary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complexes</a:t>
            </a:r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tr-TR" alt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IAB, E-MORB ortamını temsil etmektedir.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tr-TR" alt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tr-TR" alt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tr-TR" altLang="tr-T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ıldız: 5 Nokta 7"/>
          <p:cNvSpPr/>
          <p:nvPr/>
        </p:nvSpPr>
        <p:spPr>
          <a:xfrm>
            <a:off x="5664201" y="1196976"/>
            <a:ext cx="144463" cy="1444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4341" name="Resi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730751"/>
            <a:ext cx="223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Resi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1341439"/>
            <a:ext cx="3000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Resi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659313"/>
            <a:ext cx="2238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7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5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tr-TR" sz="2000" b="1" dirty="0">
                <a:solidFill>
                  <a:srgbClr val="0070C0"/>
                </a:solidFill>
              </a:rPr>
            </a:br>
            <a:r>
              <a:rPr lang="tr-TR" sz="1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Offset</a:t>
            </a:r>
            <a:r>
              <a:rPr lang="tr-TR" sz="1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sz="1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sz="1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NAF</a:t>
            </a:r>
            <a:br>
              <a:rPr lang="tr-TR" sz="1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Geological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tectonic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Yılmaz, 1985; Yılmaz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Yılmaz, 2010).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3D534AA-96AC-3556-D54B-2ED5653D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11" y="743239"/>
            <a:ext cx="10315564" cy="58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10343"/>
            <a:ext cx="12192000" cy="479593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b="1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tr-TR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EVOLUTION OF THE REGION</a:t>
            </a:r>
            <a:br>
              <a:rPr lang="tr-TR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b="1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66FF"/>
                </a:solidFill>
              </a:rPr>
              <a:t>Studies questioning the region in terms of tectonic and structural evolution</a:t>
            </a:r>
            <a:r>
              <a:rPr lang="tr-TR" b="1" dirty="0">
                <a:solidFill>
                  <a:srgbClr val="0066FF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tr-TR" dirty="0">
                <a:solidFill>
                  <a:srgbClr val="C00000"/>
                </a:solidFill>
              </a:rPr>
              <a:t>Koçyiğit, 1989 </a:t>
            </a:r>
            <a:r>
              <a:rPr lang="tr-TR" dirty="0"/>
              <a:t>(Suşehri </a:t>
            </a:r>
            <a:r>
              <a:rPr lang="tr-TR" dirty="0" err="1"/>
              <a:t>Basin</a:t>
            </a:r>
            <a:r>
              <a:rPr lang="tr-TR" dirty="0"/>
              <a:t>: An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fault</a:t>
            </a:r>
            <a:r>
              <a:rPr lang="tr-TR" dirty="0"/>
              <a:t> </a:t>
            </a:r>
            <a:r>
              <a:rPr lang="tr-TR" dirty="0" err="1"/>
              <a:t>wedgebasin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NAF), </a:t>
            </a:r>
            <a:r>
              <a:rPr lang="tr-TR" dirty="0">
                <a:solidFill>
                  <a:srgbClr val="C00000"/>
                </a:solidFill>
              </a:rPr>
              <a:t>1990</a:t>
            </a:r>
            <a:r>
              <a:rPr lang="tr-TR" dirty="0"/>
              <a:t> (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of Karakaya, Inner </a:t>
            </a:r>
            <a:r>
              <a:rPr lang="tr-TR" dirty="0" err="1"/>
              <a:t>Taurus</a:t>
            </a:r>
            <a:r>
              <a:rPr lang="tr-TR" dirty="0"/>
              <a:t> ve Erzincan </a:t>
            </a:r>
            <a:r>
              <a:rPr lang="tr-TR" dirty="0" err="1"/>
              <a:t>sutures</a:t>
            </a:r>
            <a:r>
              <a:rPr lang="tr-TR" dirty="0"/>
              <a:t>), </a:t>
            </a:r>
            <a:r>
              <a:rPr lang="tr-TR" dirty="0">
                <a:solidFill>
                  <a:srgbClr val="C00000"/>
                </a:solidFill>
              </a:rPr>
              <a:t>1996</a:t>
            </a:r>
            <a:r>
              <a:rPr lang="tr-TR" dirty="0"/>
              <a:t> (Refahiye </a:t>
            </a:r>
            <a:r>
              <a:rPr lang="tr-TR" dirty="0" err="1"/>
              <a:t>Superimposed</a:t>
            </a:r>
            <a:r>
              <a:rPr lang="tr-TR" dirty="0"/>
              <a:t> </a:t>
            </a:r>
            <a:r>
              <a:rPr lang="tr-TR" dirty="0" err="1"/>
              <a:t>Basin</a:t>
            </a:r>
            <a:r>
              <a:rPr lang="tr-TR" dirty="0"/>
              <a:t>); </a:t>
            </a:r>
          </a:p>
          <a:p>
            <a:pPr marL="0" indent="0" algn="just">
              <a:buNone/>
            </a:pPr>
            <a:r>
              <a:rPr lang="tr-TR" dirty="0">
                <a:solidFill>
                  <a:srgbClr val="FF0000"/>
                </a:solidFill>
              </a:rPr>
              <a:t>Okay, 1989, 1996, 2008; Okay ve Tüysüz, 1999; Okay </a:t>
            </a:r>
            <a:r>
              <a:rPr lang="tr-TR" dirty="0" err="1">
                <a:solidFill>
                  <a:srgbClr val="FF0000"/>
                </a:solidFill>
              </a:rPr>
              <a:t>and</a:t>
            </a:r>
            <a:r>
              <a:rPr lang="tr-TR" dirty="0">
                <a:solidFill>
                  <a:srgbClr val="FF0000"/>
                </a:solidFill>
              </a:rPr>
              <a:t> Şahintürk, 1997</a:t>
            </a:r>
            <a:r>
              <a:rPr lang="tr-TR" dirty="0"/>
              <a:t>; Yılmaz Y. et al, 1997 a, b; Yılmaz </a:t>
            </a:r>
            <a:r>
              <a:rPr lang="tr-TR" dirty="0" err="1"/>
              <a:t>and</a:t>
            </a:r>
            <a:r>
              <a:rPr lang="tr-TR" dirty="0"/>
              <a:t> Yılmaz, 2004, 2006, 2010; Rice et al., 2006, 2009; </a:t>
            </a:r>
            <a:r>
              <a:rPr lang="tr-TR" dirty="0" err="1"/>
              <a:t>Sarıfakıoğlu</a:t>
            </a:r>
            <a:r>
              <a:rPr lang="tr-TR" dirty="0"/>
              <a:t> et al., 2009; Gökten, 2007; Topuz et al., 2011, 2013; </a:t>
            </a:r>
            <a:r>
              <a:rPr lang="tr-TR" dirty="0" err="1"/>
              <a:t>Göçmengil</a:t>
            </a:r>
            <a:r>
              <a:rPr lang="tr-TR" dirty="0"/>
              <a:t> et al., 2013. </a:t>
            </a:r>
          </a:p>
        </p:txBody>
      </p:sp>
    </p:spTree>
    <p:extLst>
      <p:ext uri="{BB962C8B-B14F-4D97-AF65-F5344CB8AC3E}">
        <p14:creationId xmlns:p14="http://schemas.microsoft.com/office/powerpoint/2010/main" val="5283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24000" y="93306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7030A0"/>
                </a:solidFill>
              </a:rPr>
              <a:t>CONCLUSIONS</a:t>
            </a:r>
          </a:p>
          <a:p>
            <a:pPr algn="ctr"/>
            <a:r>
              <a:rPr lang="tr-TR" b="1" dirty="0" err="1">
                <a:solidFill>
                  <a:srgbClr val="0066FF"/>
                </a:solidFill>
              </a:rPr>
              <a:t>Current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tentative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structural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evolutionary</a:t>
            </a:r>
            <a:r>
              <a:rPr lang="tr-TR" b="1" dirty="0">
                <a:solidFill>
                  <a:srgbClr val="0066FF"/>
                </a:solidFill>
              </a:rPr>
              <a:t> model of </a:t>
            </a:r>
            <a:r>
              <a:rPr lang="tr-TR" b="1" dirty="0" err="1">
                <a:solidFill>
                  <a:srgbClr val="0066FF"/>
                </a:solidFill>
              </a:rPr>
              <a:t>the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study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area</a:t>
            </a:r>
            <a:r>
              <a:rPr lang="tr-TR" b="1" dirty="0">
                <a:solidFill>
                  <a:srgbClr val="0066FF"/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9ED7CCC-9AD0-5537-6B6A-8BB9981D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933247"/>
            <a:ext cx="4471384" cy="56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7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220"/>
          </a:xfrm>
        </p:spPr>
      </p:pic>
      <p:sp>
        <p:nvSpPr>
          <p:cNvPr id="6" name="Metin kutusu 5"/>
          <p:cNvSpPr txBox="1"/>
          <p:nvPr/>
        </p:nvSpPr>
        <p:spPr>
          <a:xfrm>
            <a:off x="680018" y="0"/>
            <a:ext cx="3834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Teşekkürler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80017" y="1073020"/>
            <a:ext cx="320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66FF"/>
                </a:solidFill>
              </a:rPr>
              <a:t>VE Gölova (</a:t>
            </a:r>
            <a:r>
              <a:rPr lang="tr-TR" b="1" dirty="0" err="1">
                <a:solidFill>
                  <a:srgbClr val="0066FF"/>
                </a:solidFill>
              </a:rPr>
              <a:t>Agvanis</a:t>
            </a:r>
            <a:r>
              <a:rPr lang="tr-TR" b="1" dirty="0">
                <a:solidFill>
                  <a:srgbClr val="0066FF"/>
                </a:solidFill>
              </a:rPr>
              <a:t>)den bir anı</a:t>
            </a:r>
          </a:p>
          <a:p>
            <a:r>
              <a:rPr lang="tr-TR" b="1" dirty="0">
                <a:solidFill>
                  <a:srgbClr val="FF0000"/>
                </a:solidFill>
              </a:rPr>
              <a:t>Tayfun Bilgiç’in </a:t>
            </a:r>
            <a:r>
              <a:rPr lang="tr-TR" b="1" dirty="0">
                <a:solidFill>
                  <a:srgbClr val="0066FF"/>
                </a:solidFill>
              </a:rPr>
              <a:t>Arşivinden</a:t>
            </a:r>
          </a:p>
        </p:txBody>
      </p:sp>
    </p:spTree>
    <p:extLst>
      <p:ext uri="{BB962C8B-B14F-4D97-AF65-F5344CB8AC3E}">
        <p14:creationId xmlns:p14="http://schemas.microsoft.com/office/powerpoint/2010/main" val="424186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INTRODUCTION- STUDY AREA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TECTONIC UNITS OF THE REGION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Kelkit </a:t>
            </a:r>
            <a:r>
              <a:rPr lang="tr-TR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Relatively</a:t>
            </a: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Autochthon</a:t>
            </a: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Çimen Dağı </a:t>
            </a:r>
            <a:r>
              <a:rPr lang="tr-TR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Nappe</a:t>
            </a: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Erzincan </a:t>
            </a:r>
            <a:r>
              <a:rPr lang="tr-TR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Nappe</a:t>
            </a: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Munzur </a:t>
            </a:r>
            <a:r>
              <a:rPr lang="tr-TR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Limestone</a:t>
            </a:r>
            <a:endParaRPr lang="tr-TR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TECTONIC RELATIONSHIPS IN THE REGION</a:t>
            </a:r>
          </a:p>
          <a:p>
            <a:pPr marL="0" indent="0" algn="ctr">
              <a:buNone/>
            </a:pPr>
            <a:r>
              <a:rPr lang="tr-TR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offset</a:t>
            </a: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NAF 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EVOLUTION OF THE REGION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  <a:p>
            <a:pPr marL="0" indent="0" algn="ctr">
              <a:buNone/>
            </a:pP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5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524000" y="1"/>
            <a:ext cx="964474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INTRODUCTION- STUDY AREA</a:t>
            </a:r>
          </a:p>
          <a:p>
            <a:pPr algn="ctr" eaLnBrk="1" hangingPunct="1">
              <a:defRPr/>
            </a:pP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(Yılmaz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Yılmaz, 2013; Türkiye Jeoloji Bülteni, 56, 2, 61-114</a:t>
            </a:r>
            <a:r>
              <a:rPr lang="tr-T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123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6"/>
          <a:stretch>
            <a:fillRect/>
          </a:stretch>
        </p:blipFill>
        <p:spPr bwMode="auto">
          <a:xfrm>
            <a:off x="1524000" y="1046164"/>
            <a:ext cx="9144000" cy="570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4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75862"/>
            <a:ext cx="12192000" cy="570110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b="1" dirty="0">
              <a:solidFill>
                <a:srgbClr val="0066FF"/>
              </a:solidFill>
            </a:endParaRPr>
          </a:p>
          <a:p>
            <a:pPr marL="0" indent="0" algn="just">
              <a:buNone/>
            </a:pPr>
            <a:endParaRPr lang="tr-TR" b="1" dirty="0">
              <a:solidFill>
                <a:srgbClr val="0066FF"/>
              </a:solidFill>
            </a:endParaRPr>
          </a:p>
          <a:p>
            <a:pPr marL="0" indent="0" algn="just">
              <a:buNone/>
            </a:pPr>
            <a:r>
              <a:rPr lang="tr-TR" b="1" dirty="0" err="1">
                <a:solidFill>
                  <a:srgbClr val="0066FF"/>
                </a:solidFill>
              </a:rPr>
              <a:t>Pioneering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geological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studies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and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r>
              <a:rPr lang="tr-TR" b="1" dirty="0" err="1">
                <a:solidFill>
                  <a:srgbClr val="0066FF"/>
                </a:solidFill>
              </a:rPr>
              <a:t>evaluations</a:t>
            </a:r>
            <a:r>
              <a:rPr lang="tr-TR" b="1" dirty="0">
                <a:solidFill>
                  <a:srgbClr val="0066FF"/>
                </a:solidFill>
              </a:rPr>
              <a:t>: </a:t>
            </a:r>
            <a:r>
              <a:rPr lang="tr-TR" dirty="0" err="1"/>
              <a:t>Stchepinsky</a:t>
            </a:r>
            <a:r>
              <a:rPr lang="tr-TR" dirty="0"/>
              <a:t> </a:t>
            </a:r>
            <a:r>
              <a:rPr lang="es-ES" dirty="0"/>
              <a:t>1940</a:t>
            </a:r>
            <a:r>
              <a:rPr lang="tr-TR" dirty="0"/>
              <a:t>,</a:t>
            </a:r>
            <a:r>
              <a:rPr lang="es-ES" dirty="0"/>
              <a:t> 1945, Parejas </a:t>
            </a:r>
            <a:r>
              <a:rPr lang="tr-TR" dirty="0"/>
              <a:t>et al.,</a:t>
            </a:r>
            <a:r>
              <a:rPr lang="es-ES" dirty="0"/>
              <a:t>1942, Ketin</a:t>
            </a:r>
            <a:r>
              <a:rPr lang="tr-TR" dirty="0"/>
              <a:t>,</a:t>
            </a:r>
            <a:r>
              <a:rPr lang="es-ES" dirty="0"/>
              <a:t> 1951</a:t>
            </a:r>
            <a:r>
              <a:rPr lang="tr-TR" dirty="0"/>
              <a:t>;</a:t>
            </a:r>
            <a:r>
              <a:rPr lang="es-ES" dirty="0"/>
              <a:t> Baykal</a:t>
            </a:r>
            <a:r>
              <a:rPr lang="tr-TR" dirty="0"/>
              <a:t>, 1952; </a:t>
            </a:r>
            <a:r>
              <a:rPr lang="tr-TR" dirty="0" err="1"/>
              <a:t>Nebert</a:t>
            </a:r>
            <a:r>
              <a:rPr lang="tr-TR" dirty="0"/>
              <a:t>, 1951, 1956;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Zankl</a:t>
            </a:r>
            <a:r>
              <a:rPr lang="tr-TR" dirty="0"/>
              <a:t>, 1962; </a:t>
            </a:r>
            <a:r>
              <a:rPr lang="tr-TR" dirty="0" err="1"/>
              <a:t>Wedding</a:t>
            </a:r>
            <a:r>
              <a:rPr lang="tr-TR" dirty="0"/>
              <a:t>, 1963; </a:t>
            </a:r>
            <a:r>
              <a:rPr lang="tr-TR" dirty="0" err="1"/>
              <a:t>Türkünal</a:t>
            </a:r>
            <a:r>
              <a:rPr lang="tr-TR" dirty="0"/>
              <a:t>, 1971; </a:t>
            </a:r>
            <a:r>
              <a:rPr lang="tr-TR" dirty="0" err="1"/>
              <a:t>Irlitz</a:t>
            </a:r>
            <a:r>
              <a:rPr lang="tr-TR" dirty="0"/>
              <a:t>, 1972; </a:t>
            </a:r>
            <a:r>
              <a:rPr lang="tr-TR" dirty="0" err="1"/>
              <a:t>Kurtman</a:t>
            </a:r>
            <a:r>
              <a:rPr lang="tr-TR" dirty="0"/>
              <a:t>, 1973; Pelin, 1973; 1977; Tatar 1974; 1977; Gökçen, 1974; </a:t>
            </a:r>
            <a:r>
              <a:rPr lang="tr-TR" dirty="0" err="1"/>
              <a:t>Özsayar</a:t>
            </a:r>
            <a:r>
              <a:rPr lang="tr-TR" dirty="0"/>
              <a:t>, 1974; Seymen, 1975; Ataman et al., 1975; </a:t>
            </a:r>
            <a:r>
              <a:rPr lang="tr-TR" dirty="0" err="1"/>
              <a:t>Arpat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Şaroğlu</a:t>
            </a:r>
            <a:r>
              <a:rPr lang="tr-TR" dirty="0"/>
              <a:t>, </a:t>
            </a:r>
            <a:r>
              <a:rPr lang="es-ES" dirty="0"/>
              <a:t>1975; Bergougnan, 1975 a ve b; 1976 a ve b; Gedikoğlu,</a:t>
            </a:r>
            <a:r>
              <a:rPr lang="tr-TR" dirty="0"/>
              <a:t> 1976; Pelin, 1977; Tokel, 1977; Baş, 1979; Özgül, 1976, 1981; Bektaş, 1981; Şengör ve Yılmaz, 1981; Buket </a:t>
            </a:r>
            <a:r>
              <a:rPr lang="tr-TR" dirty="0" err="1"/>
              <a:t>and</a:t>
            </a:r>
            <a:r>
              <a:rPr lang="tr-TR" dirty="0"/>
              <a:t> Ataman, 1982; </a:t>
            </a:r>
            <a:r>
              <a:rPr lang="tr-TR" dirty="0">
                <a:solidFill>
                  <a:srgbClr val="FF0000"/>
                </a:solidFill>
              </a:rPr>
              <a:t>Okay, 1983; </a:t>
            </a:r>
            <a:r>
              <a:rPr lang="tr-TR" dirty="0"/>
              <a:t>Yılmaz, 1985; Yılmaz et al, 1985.</a:t>
            </a:r>
          </a:p>
          <a:p>
            <a:pPr marL="0" indent="0" algn="just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19673"/>
            <a:ext cx="12192000" cy="420810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r-T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TECTONIC UNITS OF THE REGION</a:t>
            </a:r>
          </a:p>
          <a:p>
            <a:pPr marL="0" indent="0" algn="ctr">
              <a:buNone/>
            </a:pPr>
            <a:r>
              <a:rPr lang="tr-TR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Kelkit </a:t>
            </a:r>
            <a:r>
              <a:rPr lang="tr-TR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Paraautochthonous</a:t>
            </a:r>
            <a:r>
              <a:rPr lang="tr-TR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tr-TR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Çimen Dağı </a:t>
            </a:r>
            <a:r>
              <a:rPr lang="tr-TR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Nappe</a:t>
            </a:r>
            <a:r>
              <a:rPr lang="tr-TR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tr-TR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Erzincan </a:t>
            </a:r>
            <a:r>
              <a:rPr lang="tr-TR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Nappe</a:t>
            </a:r>
            <a:r>
              <a:rPr lang="tr-TR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tr-TR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Munzur </a:t>
            </a:r>
            <a:r>
              <a:rPr lang="tr-TR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Limestone</a:t>
            </a:r>
            <a:endParaRPr lang="tr-TR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88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7038"/>
          </a:xfrm>
        </p:spPr>
        <p:txBody>
          <a:bodyPr>
            <a:normAutofit/>
          </a:bodyPr>
          <a:lstStyle/>
          <a:p>
            <a:pPr algn="ctr"/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Geological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Tectonic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Units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8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18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(Yılmaz ve diğerleri, 1981; Yılmaz, 1985; Yılmaz ve diğerleri, 1985).</a:t>
            </a:r>
            <a:br>
              <a:rPr lang="tr-TR" sz="18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18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6EFC119-0454-5B27-D63C-777DBC401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33" y="803144"/>
            <a:ext cx="9825656" cy="618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2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829799" y="523097"/>
            <a:ext cx="2495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0066FF"/>
                </a:solidFill>
              </a:rPr>
              <a:t>Geological</a:t>
            </a:r>
            <a:r>
              <a:rPr lang="tr-TR" dirty="0">
                <a:solidFill>
                  <a:srgbClr val="0066FF"/>
                </a:solidFill>
              </a:rPr>
              <a:t> </a:t>
            </a:r>
            <a:r>
              <a:rPr lang="tr-TR" dirty="0" err="1">
                <a:solidFill>
                  <a:srgbClr val="0066FF"/>
                </a:solidFill>
              </a:rPr>
              <a:t>and</a:t>
            </a:r>
            <a:r>
              <a:rPr lang="tr-TR" dirty="0">
                <a:solidFill>
                  <a:srgbClr val="0066FF"/>
                </a:solidFill>
              </a:rPr>
              <a:t> </a:t>
            </a:r>
            <a:r>
              <a:rPr lang="tr-TR" dirty="0" err="1">
                <a:solidFill>
                  <a:srgbClr val="0066FF"/>
                </a:solidFill>
              </a:rPr>
              <a:t>tectonic</a:t>
            </a:r>
            <a:r>
              <a:rPr lang="tr-TR" dirty="0">
                <a:solidFill>
                  <a:srgbClr val="0066FF"/>
                </a:solidFill>
              </a:rPr>
              <a:t> </a:t>
            </a:r>
            <a:r>
              <a:rPr lang="tr-TR" dirty="0" err="1">
                <a:solidFill>
                  <a:srgbClr val="0066FF"/>
                </a:solidFill>
              </a:rPr>
              <a:t>map</a:t>
            </a:r>
            <a:r>
              <a:rPr lang="tr-TR" dirty="0">
                <a:solidFill>
                  <a:srgbClr val="0066FF"/>
                </a:solidFill>
              </a:rPr>
              <a:t> of </a:t>
            </a:r>
            <a:r>
              <a:rPr lang="tr-TR" dirty="0" err="1">
                <a:solidFill>
                  <a:srgbClr val="0066FF"/>
                </a:solidFill>
              </a:rPr>
              <a:t>the</a:t>
            </a:r>
            <a:r>
              <a:rPr lang="tr-TR" dirty="0">
                <a:solidFill>
                  <a:srgbClr val="0066FF"/>
                </a:solidFill>
              </a:rPr>
              <a:t> </a:t>
            </a:r>
            <a:r>
              <a:rPr lang="tr-TR" dirty="0" err="1">
                <a:solidFill>
                  <a:srgbClr val="0066FF"/>
                </a:solidFill>
              </a:rPr>
              <a:t>Agvanis</a:t>
            </a:r>
            <a:r>
              <a:rPr lang="tr-TR" dirty="0">
                <a:solidFill>
                  <a:srgbClr val="0066FF"/>
                </a:solidFill>
              </a:rPr>
              <a:t> </a:t>
            </a:r>
            <a:r>
              <a:rPr lang="tr-TR" dirty="0" err="1">
                <a:solidFill>
                  <a:srgbClr val="0066FF"/>
                </a:solidFill>
              </a:rPr>
              <a:t>Metamorphics</a:t>
            </a:r>
            <a:r>
              <a:rPr lang="tr-TR" dirty="0">
                <a:solidFill>
                  <a:srgbClr val="0066FF"/>
                </a:solidFill>
              </a:rPr>
              <a:t> </a:t>
            </a:r>
            <a:r>
              <a:rPr lang="tr-TR" dirty="0" err="1">
                <a:solidFill>
                  <a:srgbClr val="0066FF"/>
                </a:solidFill>
              </a:rPr>
              <a:t>and</a:t>
            </a:r>
            <a:r>
              <a:rPr lang="tr-TR" dirty="0">
                <a:solidFill>
                  <a:srgbClr val="0066FF"/>
                </a:solidFill>
              </a:rPr>
              <a:t> </a:t>
            </a:r>
            <a:r>
              <a:rPr lang="tr-TR" dirty="0" err="1">
                <a:solidFill>
                  <a:srgbClr val="0066FF"/>
                </a:solidFill>
              </a:rPr>
              <a:t>surrounding</a:t>
            </a:r>
            <a:r>
              <a:rPr lang="tr-TR" dirty="0">
                <a:solidFill>
                  <a:srgbClr val="0066FF"/>
                </a:solidFill>
              </a:rPr>
              <a:t> </a:t>
            </a:r>
            <a:r>
              <a:rPr lang="tr-TR" dirty="0" err="1">
                <a:solidFill>
                  <a:srgbClr val="0066FF"/>
                </a:solidFill>
              </a:rPr>
              <a:t>regions</a:t>
            </a:r>
            <a:r>
              <a:rPr lang="tr-TR" dirty="0">
                <a:solidFill>
                  <a:srgbClr val="0066FF"/>
                </a:solidFill>
              </a:rPr>
              <a:t>(Okay, 1983).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59D4C88-F6C0-E3B7-B9E6-5FD881EC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6355"/>
            <a:ext cx="8387763" cy="66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313992" y="0"/>
            <a:ext cx="75111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tr-TR" sz="1600" dirty="0">
              <a:solidFill>
                <a:srgbClr val="00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16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Synthetic</a:t>
            </a:r>
            <a:r>
              <a:rPr lang="tr-TR" sz="16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stratigraphic</a:t>
            </a:r>
            <a:r>
              <a:rPr lang="tr-TR" sz="16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</a:t>
            </a:r>
            <a:r>
              <a:rPr lang="tr-TR" sz="16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sz="16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sz="16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Agvanis</a:t>
            </a:r>
            <a:r>
              <a:rPr lang="tr-TR" sz="16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Methamorphic</a:t>
            </a:r>
            <a:r>
              <a:rPr lang="tr-TR" sz="16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</a:t>
            </a:r>
            <a:r>
              <a:rPr lang="tr-TR" sz="1600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(Okay, 1983).</a:t>
            </a:r>
          </a:p>
          <a:p>
            <a:pPr algn="ctr"/>
            <a:endParaRPr lang="tr-TR" sz="1600" dirty="0">
              <a:solidFill>
                <a:srgbClr val="FF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BF2CDB4-7DB2-37AD-80D7-6EB3D54A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57" y="664723"/>
            <a:ext cx="4165243" cy="58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352939" y="102637"/>
            <a:ext cx="899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Tektonic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Units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units</a:t>
            </a:r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tr-TR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(Yılmaz, 1985; Yılmaz ve diğerleri, 1985).</a:t>
            </a:r>
          </a:p>
          <a:p>
            <a:pPr algn="ctr"/>
            <a:endParaRPr lang="tr-TR" dirty="0">
              <a:solidFill>
                <a:srgbClr val="00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00D169-CE8B-AD2B-3CBD-C17232DF2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58" y="818818"/>
            <a:ext cx="9445271" cy="59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663</Words>
  <Application>Microsoft Office PowerPoint</Application>
  <PresentationFormat>Geniş ekran</PresentationFormat>
  <Paragraphs>71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Geological Map of the Tectonic Units of the study area  (Yılmaz ve diğerleri, 1981; Yılmaz, 1985; Yılmaz ve diğerleri, 1985). </vt:lpstr>
      <vt:lpstr>PowerPoint Sunusu</vt:lpstr>
      <vt:lpstr>PowerPoint Sunusu</vt:lpstr>
      <vt:lpstr>PowerPoint Sunusu</vt:lpstr>
      <vt:lpstr> TECTONIC RELATIONSHIPS OF THE UNITS  Cross-section of the study area, approximately in the North-South direction  (Yılmaz, 1985; Yılmaz ve diğerleri, 1985).</vt:lpstr>
      <vt:lpstr>PowerPoint Sunusu</vt:lpstr>
      <vt:lpstr> Offset of the NAF Geological and tectonic map of the study area (After Yılmaz, 1985; Yılmaz and Yılmaz, 2010).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geological characteristics and structural evolution of the region between the Upper Kelkit Creek-Agvanis and the Munzur Mountains</dc:title>
  <dc:creator>Toshiba</dc:creator>
  <cp:lastModifiedBy>Hüseyin Yılmaz</cp:lastModifiedBy>
  <cp:revision>100</cp:revision>
  <dcterms:created xsi:type="dcterms:W3CDTF">2024-01-08T13:45:15Z</dcterms:created>
  <dcterms:modified xsi:type="dcterms:W3CDTF">2024-04-06T08:38:50Z</dcterms:modified>
</cp:coreProperties>
</file>