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56" r:id="rId3"/>
    <p:sldId id="282" r:id="rId4"/>
    <p:sldId id="295" r:id="rId5"/>
    <p:sldId id="296" r:id="rId6"/>
    <p:sldId id="297" r:id="rId7"/>
    <p:sldId id="298" r:id="rId8"/>
    <p:sldId id="294" r:id="rId9"/>
    <p:sldId id="257" r:id="rId10"/>
    <p:sldId id="259" r:id="rId11"/>
    <p:sldId id="261" r:id="rId12"/>
    <p:sldId id="262" r:id="rId13"/>
    <p:sldId id="263" r:id="rId14"/>
    <p:sldId id="286" r:id="rId15"/>
    <p:sldId id="264" r:id="rId16"/>
    <p:sldId id="265" r:id="rId17"/>
    <p:sldId id="283" r:id="rId18"/>
    <p:sldId id="299" r:id="rId19"/>
    <p:sldId id="267" r:id="rId20"/>
    <p:sldId id="287" r:id="rId21"/>
    <p:sldId id="268" r:id="rId22"/>
    <p:sldId id="269" r:id="rId23"/>
    <p:sldId id="288" r:id="rId24"/>
    <p:sldId id="291" r:id="rId25"/>
    <p:sldId id="292" r:id="rId26"/>
    <p:sldId id="270" r:id="rId27"/>
    <p:sldId id="271" r:id="rId28"/>
    <p:sldId id="272" r:id="rId29"/>
    <p:sldId id="290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5" r:id="rId38"/>
    <p:sldId id="284" r:id="rId39"/>
    <p:sldId id="280" r:id="rId40"/>
    <p:sldId id="281" r:id="rId41"/>
    <p:sldId id="300" r:id="rId4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CC00CC"/>
    <a:srgbClr val="FFFF66"/>
    <a:srgbClr val="00FF00"/>
    <a:srgbClr val="FF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6C290-524F-477E-BD60-0BE67E0680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F1580-258B-4122-814A-FD5487C8046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1DAAB-86AA-4B70-8872-69E9A4735D5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906CF-9DD1-4E13-8B12-16FD1CFEB0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425F6-D668-48D0-8E26-9165FA18977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74694-C437-4888-AB4F-AC5130628C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C845E-F05D-486D-AF40-85E675C8CD7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C6555-6A9B-4E9B-A623-A0462F687E8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631AA-8366-4874-B028-58121A588F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D07D0-C65A-4F68-B948-53548EDEA9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64114-D413-4E84-B916-E897156976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7DE14-8903-45AE-86DF-8DF9CFA22AA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0E210D1-5DAF-4DE2-996D-6B07EF048E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menekse_cice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-109538"/>
            <a:ext cx="9361488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WordArt 6"/>
          <p:cNvSpPr>
            <a:spLocks noChangeArrowheads="1" noChangeShapeType="1" noTextEdit="1"/>
          </p:cNvSpPr>
          <p:nvPr/>
        </p:nvSpPr>
        <p:spPr bwMode="auto">
          <a:xfrm>
            <a:off x="395288" y="1784350"/>
            <a:ext cx="8467725" cy="3228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60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SİVAS'IN JEOLOJİSİ</a:t>
            </a:r>
          </a:p>
          <a:p>
            <a:pPr algn="ctr"/>
            <a:r>
              <a:rPr lang="tr-TR" sz="60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SEMPOZYUMU</a:t>
            </a:r>
          </a:p>
          <a:p>
            <a:pPr algn="ctr"/>
            <a:r>
              <a:rPr lang="tr-TR" sz="60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96975"/>
            <a:ext cx="9144000" cy="4106863"/>
          </a:xfrm>
          <a:noFill/>
        </p:spPr>
      </p:pic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627063" y="466725"/>
            <a:ext cx="7185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Geological map of the western part of the Sivas Basin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765175"/>
            <a:ext cx="8402638" cy="5964238"/>
          </a:xfrm>
          <a:noFill/>
        </p:spPr>
      </p:pic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539750" y="115888"/>
            <a:ext cx="7632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/>
              <a:t>Generalized columnar section of the Pazarcık-Yıldızeli subbasin </a:t>
            </a:r>
            <a:br>
              <a:rPr lang="tr-TR"/>
            </a:br>
            <a:r>
              <a:rPr lang="tr-TR"/>
              <a:t>(After Yılmaz et al., 1995)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k23-f3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052513"/>
            <a:ext cx="8582025" cy="5513387"/>
          </a:xfrm>
          <a:noFill/>
        </p:spPr>
      </p:pic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79388" y="44450"/>
            <a:ext cx="87487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Pazarcık yöresi.</a:t>
            </a:r>
            <a:br>
              <a:rPr lang="tr-TR" b="1"/>
            </a:br>
            <a:r>
              <a:rPr lang="tr-TR" b="1"/>
              <a:t>Paleosen?-Alt Eosen yaşlı hornblendli olivinli bazaltlar </a:t>
            </a:r>
            <a:br>
              <a:rPr lang="tr-TR" b="1"/>
            </a:br>
            <a:r>
              <a:rPr lang="tr-TR" b="1"/>
              <a:t>(Pazarcık volkanitleri)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k23-f2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0975" y="1030288"/>
            <a:ext cx="8785225" cy="5688012"/>
          </a:xfrm>
          <a:noFill/>
        </p:spPr>
      </p:pic>
      <p:sp>
        <p:nvSpPr>
          <p:cNvPr id="14339" name="Text Box 7"/>
          <p:cNvSpPr>
            <a:spLocks noGrp="1" noChangeArrowheads="1"/>
          </p:cNvSpPr>
          <p:nvPr>
            <p:ph type="title"/>
          </p:nvPr>
        </p:nvSpPr>
        <p:spPr>
          <a:xfrm>
            <a:off x="457200" y="130175"/>
            <a:ext cx="8229600" cy="706438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tr-TR" sz="1800" b="1" smtClean="0"/>
              <a:t>Pazarcık yöresi.</a:t>
            </a:r>
            <a:br>
              <a:rPr lang="tr-TR" sz="1800" b="1" smtClean="0"/>
            </a:br>
            <a:r>
              <a:rPr lang="tr-TR" sz="1800" b="1" smtClean="0"/>
              <a:t>Alt Eosen yaşlı volkano-tortul istif ve olistostromal düzeyler</a:t>
            </a:r>
            <a:br>
              <a:rPr lang="tr-TR" sz="1800" b="1" smtClean="0"/>
            </a:br>
            <a:r>
              <a:rPr lang="tr-TR" sz="1800" b="1" smtClean="0"/>
              <a:t>(Pazarcık volkanitleri).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374063" cy="417513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Pazarcık kuzeyi.</a:t>
            </a:r>
            <a:br>
              <a:rPr lang="tr-TR" sz="1800" b="1" smtClean="0"/>
            </a:br>
            <a:r>
              <a:rPr lang="tr-TR" sz="1800" b="1" smtClean="0"/>
              <a:t>Eosen yaşlı olistostromal düzeyde gelişmiş taban yapıları</a:t>
            </a:r>
            <a:br>
              <a:rPr lang="tr-TR" sz="1800" b="1" smtClean="0"/>
            </a:br>
            <a:r>
              <a:rPr lang="tr-TR" sz="1800" b="1" smtClean="0"/>
              <a:t>(Ortam pek derin değil)</a:t>
            </a:r>
          </a:p>
        </p:txBody>
      </p:sp>
      <p:pic>
        <p:nvPicPr>
          <p:cNvPr id="15363" name="Picture 9" descr="k23-f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6000"/>
          </a:blip>
          <a:srcRect/>
          <a:stretch>
            <a:fillRect/>
          </a:stretch>
        </p:blipFill>
        <p:spPr>
          <a:xfrm>
            <a:off x="179388" y="1052513"/>
            <a:ext cx="8748712" cy="54419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title"/>
          </p:nvPr>
        </p:nvSpPr>
        <p:spPr>
          <a:xfrm>
            <a:off x="-142875" y="115888"/>
            <a:ext cx="9107488" cy="561975"/>
          </a:xfrm>
        </p:spPr>
        <p:txBody>
          <a:bodyPr/>
          <a:lstStyle/>
          <a:p>
            <a:pPr eaLnBrk="1" hangingPunct="1"/>
            <a:r>
              <a:rPr lang="tr-TR" sz="1800" b="1" smtClean="0"/>
              <a:t>Yıldızeli kuzeyi Ortaçakmak köyü güneyi.</a:t>
            </a:r>
            <a:br>
              <a:rPr lang="tr-TR" sz="1800" b="1" smtClean="0"/>
            </a:br>
            <a:r>
              <a:rPr lang="tr-TR" sz="1800" b="1" smtClean="0"/>
              <a:t> Eosen yaşlı kırıntılı düzeyler ve aktarılmış Üst Kretase yaşlı kireçtaşı blokları</a:t>
            </a:r>
          </a:p>
        </p:txBody>
      </p:sp>
      <p:pic>
        <p:nvPicPr>
          <p:cNvPr id="16387" name="Picture 4" descr="k5-f2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1600" y="804863"/>
            <a:ext cx="8956675" cy="5934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561975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Yıldızeli-Tokat yolu.</a:t>
            </a:r>
            <a:br>
              <a:rPr lang="tr-TR" sz="1800" b="1" smtClean="0"/>
            </a:br>
            <a:r>
              <a:rPr lang="tr-TR" sz="1800" b="1" smtClean="0"/>
              <a:t> Eosen yaşlı kırıntılı düzeyler ve aktarılmış Üst Kretase yaşlı kireçtaşı blokları</a:t>
            </a:r>
          </a:p>
        </p:txBody>
      </p:sp>
      <p:pic>
        <p:nvPicPr>
          <p:cNvPr id="17411" name="Picture 10" descr="k5-f1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9225" y="844550"/>
            <a:ext cx="8893175" cy="5851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46088" y="188913"/>
            <a:ext cx="8229600" cy="417512"/>
          </a:xfrm>
        </p:spPr>
        <p:txBody>
          <a:bodyPr/>
          <a:lstStyle/>
          <a:p>
            <a:pPr eaLnBrk="1" hangingPunct="1"/>
            <a:r>
              <a:rPr lang="tr-TR" sz="1800" b="1" smtClean="0"/>
              <a:t>Yıldızeli-Tokat yolu.</a:t>
            </a:r>
            <a:br>
              <a:rPr lang="tr-TR" sz="1800" b="1" smtClean="0"/>
            </a:br>
            <a:r>
              <a:rPr lang="tr-TR" sz="1800" b="1" smtClean="0"/>
              <a:t>Çökelme ile yaşıt kayma (slumping) yapıları</a:t>
            </a:r>
          </a:p>
        </p:txBody>
      </p:sp>
      <p:pic>
        <p:nvPicPr>
          <p:cNvPr id="18435" name="Picture 4" descr="k23-f1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>
          <a:xfrm>
            <a:off x="323850" y="836613"/>
            <a:ext cx="8569325" cy="56022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k1-f5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908050"/>
            <a:ext cx="8532813" cy="5572125"/>
          </a:xfrm>
          <a:noFill/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46075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Yıldızeli-Tokat yolu.</a:t>
            </a:r>
            <a:br>
              <a:rPr lang="tr-TR" sz="1800" b="1" smtClean="0"/>
            </a:br>
            <a:r>
              <a:rPr lang="tr-TR" sz="1800" b="1" smtClean="0"/>
              <a:t>Ofiyolitli karışık bindirmesi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950913"/>
            <a:ext cx="8064500" cy="5722937"/>
          </a:xfrm>
          <a:noFill/>
        </p:spPr>
      </p:pic>
      <p:sp>
        <p:nvSpPr>
          <p:cNvPr id="20483" name="Text Box 10"/>
          <p:cNvSpPr>
            <a:spLocks noGrp="1" noChangeArrowheads="1"/>
          </p:cNvSpPr>
          <p:nvPr>
            <p:ph type="title"/>
          </p:nvPr>
        </p:nvSpPr>
        <p:spPr>
          <a:xfrm>
            <a:off x="1116013" y="44450"/>
            <a:ext cx="7416800" cy="993775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tr-TR" sz="1800" smtClean="0"/>
              <a:t>Generalized columnar section of the Akçakışla-Düzyayla subbasin (Rodent determinations after Ünay et al. 2003; the other determinations from Yılmaz et al. 1995)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4365625"/>
            <a:ext cx="6400800" cy="1752600"/>
          </a:xfrm>
        </p:spPr>
        <p:txBody>
          <a:bodyPr/>
          <a:lstStyle/>
          <a:p>
            <a:pPr eaLnBrk="1" hangingPunct="1"/>
            <a:r>
              <a:rPr lang="tr-TR" sz="2400" b="1" smtClean="0">
                <a:solidFill>
                  <a:srgbClr val="00FF00"/>
                </a:solidFill>
              </a:rPr>
              <a:t>Ali YILMAZ</a:t>
            </a:r>
            <a:r>
              <a:rPr lang="tr-TR" sz="2400" smtClean="0">
                <a:solidFill>
                  <a:srgbClr val="00FF00"/>
                </a:solidFill>
              </a:rPr>
              <a:t>*</a:t>
            </a:r>
            <a:r>
              <a:rPr lang="tr-TR" sz="2400" smtClean="0">
                <a:solidFill>
                  <a:schemeClr val="bg1"/>
                </a:solidFill>
              </a:rPr>
              <a:t> ve </a:t>
            </a:r>
            <a:r>
              <a:rPr lang="tr-TR" sz="2400" b="1" smtClean="0">
                <a:solidFill>
                  <a:srgbClr val="FF9900"/>
                </a:solidFill>
              </a:rPr>
              <a:t>Hüseyin YILMAZ</a:t>
            </a:r>
            <a:r>
              <a:rPr lang="tr-TR" sz="2400" smtClean="0">
                <a:solidFill>
                  <a:srgbClr val="FF9900"/>
                </a:solidFill>
              </a:rPr>
              <a:t>**</a:t>
            </a:r>
          </a:p>
          <a:p>
            <a:pPr eaLnBrk="1" hangingPunct="1"/>
            <a:endParaRPr lang="tr-TR" sz="2400" smtClean="0">
              <a:solidFill>
                <a:schemeClr val="bg1"/>
              </a:solidFill>
            </a:endParaRPr>
          </a:p>
          <a:p>
            <a:pPr eaLnBrk="1" hangingPunct="1"/>
            <a:r>
              <a:rPr lang="tr-TR" sz="2000" smtClean="0">
                <a:solidFill>
                  <a:srgbClr val="00FF00"/>
                </a:solidFill>
              </a:rPr>
              <a:t>*C.Ü.Müh. Fak. Çevre Müh. Böl.</a:t>
            </a:r>
          </a:p>
          <a:p>
            <a:pPr eaLnBrk="1" hangingPunct="1"/>
            <a:r>
              <a:rPr lang="tr-TR" sz="1800" smtClean="0">
                <a:solidFill>
                  <a:srgbClr val="FF9900"/>
                </a:solidFill>
              </a:rPr>
              <a:t>**C.Ü.Müh. Fak. Jeofizik Müh. Böl.</a:t>
            </a:r>
          </a:p>
          <a:p>
            <a:pPr eaLnBrk="1" hangingPunct="1"/>
            <a:endParaRPr lang="tr-TR" sz="2800" smtClean="0">
              <a:solidFill>
                <a:srgbClr val="FF9900"/>
              </a:solidFill>
            </a:endParaRPr>
          </a:p>
        </p:txBody>
      </p:sp>
      <p:sp>
        <p:nvSpPr>
          <p:cNvPr id="3075" name="WordArt 4"/>
          <p:cNvSpPr>
            <a:spLocks noChangeArrowheads="1" noChangeShapeType="1" noTextEdit="1"/>
          </p:cNvSpPr>
          <p:nvPr/>
        </p:nvSpPr>
        <p:spPr bwMode="auto">
          <a:xfrm>
            <a:off x="1603375" y="836613"/>
            <a:ext cx="6353175" cy="2857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ÇARPIŞMA SONRASI BİR</a:t>
            </a:r>
          </a:p>
          <a:p>
            <a:pPr algn="ctr"/>
            <a:r>
              <a:rPr lang="tr-TR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HAVZANIN KARAKTERİSTİK</a:t>
            </a:r>
          </a:p>
          <a:p>
            <a:pPr algn="ctr"/>
            <a:r>
              <a:rPr lang="tr-TR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ÖZELLİKLERİ VE YAPISAL </a:t>
            </a:r>
          </a:p>
          <a:p>
            <a:pPr algn="ctr"/>
            <a:r>
              <a:rPr lang="tr-TR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EVRİMİ: </a:t>
            </a:r>
          </a:p>
          <a:p>
            <a:pPr algn="ctr"/>
            <a:r>
              <a:rPr lang="tr-TR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SİVAS HAVZASI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k23-f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052513"/>
            <a:ext cx="8640763" cy="5561012"/>
          </a:xfrm>
          <a:noFill/>
        </p:spPr>
      </p:pic>
      <p:sp>
        <p:nvSpPr>
          <p:cNvPr id="21507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417513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Büyük Nalbant dağı dolayı. </a:t>
            </a:r>
            <a:br>
              <a:rPr lang="tr-TR" sz="1800" b="1" smtClean="0"/>
            </a:br>
            <a:r>
              <a:rPr lang="tr-TR" sz="1800" b="1" smtClean="0"/>
              <a:t>Akdağmadeni metamorfitleri-Eosen yaşlı kırmızı çakıltaşı dokanağı </a:t>
            </a:r>
            <a:br>
              <a:rPr lang="tr-TR" sz="1800" b="1" smtClean="0"/>
            </a:br>
            <a:r>
              <a:rPr lang="tr-TR" sz="1800" b="1" smtClean="0"/>
              <a:t>(İlişki açısal uyumsuzluk)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863600"/>
          </a:xfrm>
        </p:spPr>
        <p:txBody>
          <a:bodyPr/>
          <a:lstStyle/>
          <a:p>
            <a:pPr eaLnBrk="1" hangingPunct="1"/>
            <a:r>
              <a:rPr lang="tr-TR" sz="1800" b="1" smtClean="0"/>
              <a:t>Sivas-Ankara yolu, Sivas çıkışı.</a:t>
            </a:r>
            <a:br>
              <a:rPr lang="tr-TR" sz="1800" b="1" smtClean="0"/>
            </a:br>
            <a:r>
              <a:rPr lang="tr-TR" sz="1800" b="1" smtClean="0"/>
              <a:t> Üst Miyosen-Pliyosen yaşlı karasal kırıntılı düzey ile Alt Miyosen yaşlı jipsler arasındaki tektonik dokanak, alt havzaları ayıran Yukarı Kızılırmak Fay Zonu’nun doğudaki uzantısı</a:t>
            </a:r>
          </a:p>
        </p:txBody>
      </p:sp>
      <p:pic>
        <p:nvPicPr>
          <p:cNvPr id="22531" name="Picture 4" descr="k21-f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125538"/>
            <a:ext cx="8281987" cy="54530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981075"/>
            <a:ext cx="7848600" cy="5570538"/>
          </a:xfrm>
          <a:noFill/>
        </p:spPr>
      </p:pic>
      <p:sp>
        <p:nvSpPr>
          <p:cNvPr id="23555" name="Text Box 7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8509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tr-TR" sz="1800" smtClean="0"/>
              <a:t>Generalized columnar section of the Şarkışla-Celalli subbasin (Rodent determinations after Sümengen et al. 1990; the other determinations from Yılmaz et al. 1989)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k21-f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7000" y="879475"/>
            <a:ext cx="8893175" cy="5803900"/>
          </a:xfrm>
          <a:noFill/>
        </p:spPr>
      </p:pic>
      <p:sp>
        <p:nvSpPr>
          <p:cNvPr id="24579" name="Rectangle 7"/>
          <p:cNvSpPr>
            <a:spLocks noGrp="1" noChangeArrowheads="1"/>
          </p:cNvSpPr>
          <p:nvPr>
            <p:ph type="title"/>
          </p:nvPr>
        </p:nvSpPr>
        <p:spPr>
          <a:xfrm>
            <a:off x="590550" y="130175"/>
            <a:ext cx="8229600" cy="561975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Şarkışla-Karacalar güneyi.</a:t>
            </a:r>
            <a:br>
              <a:rPr lang="tr-TR" sz="1800" b="1" smtClean="0"/>
            </a:br>
            <a:r>
              <a:rPr lang="tr-TR" sz="1800" b="1" smtClean="0"/>
              <a:t> Eosen yaşlı volkano-tortul düzey.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k21-f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0175" y="908050"/>
            <a:ext cx="8893175" cy="5805488"/>
          </a:xfrm>
          <a:noFill/>
        </p:spPr>
      </p:pic>
      <p:sp>
        <p:nvSpPr>
          <p:cNvPr id="25603" name="Rectangle 7"/>
          <p:cNvSpPr>
            <a:spLocks noGrp="1" noChangeArrowheads="1"/>
          </p:cNvSpPr>
          <p:nvPr>
            <p:ph type="title"/>
          </p:nvPr>
        </p:nvSpPr>
        <p:spPr>
          <a:xfrm>
            <a:off x="519113" y="188913"/>
            <a:ext cx="8229600" cy="561975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Şarkışla-Karacalar güneyi.</a:t>
            </a:r>
            <a:br>
              <a:rPr lang="tr-TR" sz="1800" b="1" smtClean="0"/>
            </a:br>
            <a:r>
              <a:rPr lang="tr-TR" sz="1800" b="1" smtClean="0"/>
              <a:t> Eosen yaşlı volkano-tortul düzey geçişi.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k21-f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3825" y="931863"/>
            <a:ext cx="8893175" cy="5824537"/>
          </a:xfrm>
          <a:noFill/>
        </p:spPr>
      </p:pic>
      <p:sp>
        <p:nvSpPr>
          <p:cNvPr id="26627" name="Rectangle 10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561975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Şarkışla-Karacalar güneyi.</a:t>
            </a:r>
            <a:br>
              <a:rPr lang="tr-TR" sz="1800" b="1" smtClean="0"/>
            </a:br>
            <a:r>
              <a:rPr lang="tr-TR" sz="1800" b="1" smtClean="0"/>
              <a:t> Eosen yaşlı volkano-tortul  ve çökel düzeyinin yakından görünüşü.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>
          <a:xfrm>
            <a:off x="446088" y="188913"/>
            <a:ext cx="8229600" cy="561975"/>
          </a:xfrm>
        </p:spPr>
        <p:txBody>
          <a:bodyPr/>
          <a:lstStyle/>
          <a:p>
            <a:pPr eaLnBrk="1" hangingPunct="1"/>
            <a:r>
              <a:rPr lang="tr-TR" sz="1800" b="1" smtClean="0"/>
              <a:t>Celalli yöresi.</a:t>
            </a:r>
            <a:br>
              <a:rPr lang="tr-TR" sz="1800" b="1" smtClean="0"/>
            </a:br>
            <a:r>
              <a:rPr lang="tr-TR" sz="1800" b="1" smtClean="0"/>
              <a:t> Oligosen yaşlı karasal oluşuk ve üzerindeki Alt Miyosen yaşlı kireçtaşı arasındaki açılı uyumsuzluk.</a:t>
            </a:r>
          </a:p>
        </p:txBody>
      </p:sp>
      <p:pic>
        <p:nvPicPr>
          <p:cNvPr id="27651" name="Picture 4" descr="k24-f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908050"/>
            <a:ext cx="8604250" cy="5591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k24-f2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742950"/>
            <a:ext cx="8785225" cy="5740400"/>
          </a:xfrm>
          <a:noFill/>
        </p:spPr>
      </p:pic>
      <p:sp>
        <p:nvSpPr>
          <p:cNvPr id="28675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b="1">
                <a:solidFill>
                  <a:schemeClr val="tx2"/>
                </a:solidFill>
              </a:rPr>
              <a:t>Bu uyumsuzluğu temsil eden polijenik çakıltaşının yakından görünümü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31763"/>
            <a:ext cx="8229600" cy="633412"/>
          </a:xfrm>
        </p:spPr>
        <p:txBody>
          <a:bodyPr/>
          <a:lstStyle/>
          <a:p>
            <a:pPr eaLnBrk="1" hangingPunct="1"/>
            <a:r>
              <a:rPr lang="tr-TR" sz="1800" b="1" smtClean="0"/>
              <a:t>Aynı bölgede jipsler yer yer Alt Miyosen yaşlı kırıntılı kayalara bindirmiş durumdadır.</a:t>
            </a:r>
          </a:p>
        </p:txBody>
      </p:sp>
      <p:pic>
        <p:nvPicPr>
          <p:cNvPr id="29699" name="Picture 4" descr="k24-f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725" y="849313"/>
            <a:ext cx="8748713" cy="57943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8" descr="k21-f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908050"/>
            <a:ext cx="8748712" cy="5673725"/>
          </a:xfrm>
          <a:noFill/>
        </p:spPr>
      </p:pic>
      <p:sp>
        <p:nvSpPr>
          <p:cNvPr id="30723" name="Rectangle 10"/>
          <p:cNvSpPr>
            <a:spLocks noGrp="1" noChangeArrowheads="1"/>
          </p:cNvSpPr>
          <p:nvPr>
            <p:ph type="title"/>
          </p:nvPr>
        </p:nvSpPr>
        <p:spPr>
          <a:xfrm>
            <a:off x="468313" y="131763"/>
            <a:ext cx="8229600" cy="633412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Eskiyapalı köyü doğusu. </a:t>
            </a:r>
            <a:br>
              <a:rPr lang="tr-TR" sz="1800" b="1" smtClean="0"/>
            </a:br>
            <a:r>
              <a:rPr lang="tr-TR" sz="1800" b="1" smtClean="0"/>
              <a:t>Üst Eosen-Oligosen yaşlı jipsler, Alt Miyosen yaşlı kırıntılı kayalara bindirmiş durumdadır.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/>
          <p:cNvSpPr txBox="1">
            <a:spLocks noChangeArrowheads="1"/>
          </p:cNvSpPr>
          <p:nvPr/>
        </p:nvSpPr>
        <p:spPr bwMode="auto">
          <a:xfrm>
            <a:off x="2195513" y="260350"/>
            <a:ext cx="43195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>
                <a:solidFill>
                  <a:schemeClr val="bg1"/>
                </a:solidFill>
              </a:rPr>
              <a:t>Türkiye jeoloji haritası (MTA, 2002)</a:t>
            </a:r>
          </a:p>
        </p:txBody>
      </p:sp>
      <p:pic>
        <p:nvPicPr>
          <p:cNvPr id="4099" name="Picture 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667500" y="3862388"/>
            <a:ext cx="0" cy="0"/>
          </a:xfrm>
          <a:noFill/>
        </p:spPr>
      </p:pic>
      <p:pic>
        <p:nvPicPr>
          <p:cNvPr id="4100" name="Picture 18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250825" y="1117600"/>
            <a:ext cx="8631238" cy="532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958850"/>
            <a:ext cx="7920037" cy="5634038"/>
          </a:xfrm>
          <a:noFill/>
        </p:spPr>
      </p:pic>
      <p:sp>
        <p:nvSpPr>
          <p:cNvPr id="31747" name="Text Box 8"/>
          <p:cNvSpPr txBox="1">
            <a:spLocks noChangeArrowheads="1"/>
          </p:cNvSpPr>
          <p:nvPr/>
        </p:nvSpPr>
        <p:spPr bwMode="auto">
          <a:xfrm>
            <a:off x="468313" y="115888"/>
            <a:ext cx="82296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tr-TR">
                <a:solidFill>
                  <a:schemeClr val="tx2"/>
                </a:solidFill>
              </a:rPr>
              <a:t>Generalized columnar section of the Akkışla-Altınyayla subbasin (Rodent determinations after Ünay et al. 2003; the other determinations from Yılmaz et al. 1990)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633413"/>
          </a:xfrm>
        </p:spPr>
        <p:txBody>
          <a:bodyPr/>
          <a:lstStyle/>
          <a:p>
            <a:pPr eaLnBrk="1" hangingPunct="1"/>
            <a:r>
              <a:rPr lang="tr-TR" sz="1800" b="1" smtClean="0"/>
              <a:t>Sivas-Kangal-Malatya yolu Yeşildere köyü dolayı. </a:t>
            </a:r>
            <a:br>
              <a:rPr lang="tr-TR" sz="1800" b="1" smtClean="0"/>
            </a:br>
            <a:r>
              <a:rPr lang="tr-TR" sz="1800" b="1" smtClean="0"/>
              <a:t>Ofiyolitli karışık ve büyük boyutlu Triyas yaşlı kireçtaşı bloku.</a:t>
            </a:r>
          </a:p>
        </p:txBody>
      </p:sp>
      <p:pic>
        <p:nvPicPr>
          <p:cNvPr id="32771" name="Picture 4" descr="k21-f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0525" y="1038225"/>
            <a:ext cx="8424863" cy="54832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k21-f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908050"/>
            <a:ext cx="8424862" cy="5580063"/>
          </a:xfrm>
          <a:noFill/>
        </p:spPr>
      </p:pic>
      <p:sp>
        <p:nvSpPr>
          <p:cNvPr id="33795" name="Rectangle 8"/>
          <p:cNvSpPr>
            <a:spLocks noChangeArrowheads="1"/>
          </p:cNvSpPr>
          <p:nvPr/>
        </p:nvSpPr>
        <p:spPr bwMode="auto">
          <a:xfrm>
            <a:off x="519113" y="188913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b="1">
                <a:solidFill>
                  <a:schemeClr val="tx2"/>
                </a:solidFill>
              </a:rPr>
              <a:t>Sivas-Kangal-Malatya yolu Yeşildere köyü dolayı. </a:t>
            </a:r>
            <a:br>
              <a:rPr lang="tr-TR" b="1">
                <a:solidFill>
                  <a:schemeClr val="tx2"/>
                </a:solidFill>
              </a:rPr>
            </a:br>
            <a:r>
              <a:rPr lang="tr-TR" b="1">
                <a:solidFill>
                  <a:schemeClr val="tx2"/>
                </a:solidFill>
              </a:rPr>
              <a:t>Ofiyolitli karışıktan yakın bir görünüm.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k21-f3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908050"/>
            <a:ext cx="8675688" cy="5691188"/>
          </a:xfrm>
          <a:noFill/>
        </p:spPr>
      </p:pic>
      <p:sp>
        <p:nvSpPr>
          <p:cNvPr id="34819" name="Rectangle 7"/>
          <p:cNvSpPr>
            <a:spLocks noGrp="1" noChangeArrowheads="1"/>
          </p:cNvSpPr>
          <p:nvPr>
            <p:ph type="title"/>
          </p:nvPr>
        </p:nvSpPr>
        <p:spPr>
          <a:xfrm>
            <a:off x="312738" y="188913"/>
            <a:ext cx="8435975" cy="633412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Tecer dağı güneyi.</a:t>
            </a:r>
            <a:br>
              <a:rPr lang="tr-TR" sz="1800" b="1" smtClean="0"/>
            </a:br>
            <a:r>
              <a:rPr lang="tr-TR" sz="1800" b="1" smtClean="0"/>
              <a:t>Ofiyolitli karışık ve üzerinde Maestrichtiyen-Paleosen  yaşlı kireçtaşı düzeyi.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k18-f4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836613"/>
            <a:ext cx="8748712" cy="5732462"/>
          </a:xfrm>
          <a:noFill/>
        </p:spPr>
      </p:pic>
      <p:sp>
        <p:nvSpPr>
          <p:cNvPr id="35843" name="Rectangle 7"/>
          <p:cNvSpPr>
            <a:spLocks noGrp="1" noChangeArrowheads="1"/>
          </p:cNvSpPr>
          <p:nvPr>
            <p:ph type="title"/>
          </p:nvPr>
        </p:nvSpPr>
        <p:spPr>
          <a:xfrm>
            <a:off x="590550" y="115888"/>
            <a:ext cx="8229600" cy="633412"/>
          </a:xfrm>
          <a:noFill/>
        </p:spPr>
        <p:txBody>
          <a:bodyPr/>
          <a:lstStyle/>
          <a:p>
            <a:pPr eaLnBrk="1" hangingPunct="1"/>
            <a:r>
              <a:rPr lang="tr-TR" sz="1800" b="1" smtClean="0"/>
              <a:t>Deliilyas köyü-Gazimağara arası.</a:t>
            </a:r>
            <a:br>
              <a:rPr lang="tr-TR" sz="1800" b="1" smtClean="0"/>
            </a:br>
            <a:r>
              <a:rPr lang="tr-TR" sz="1800" b="1" smtClean="0"/>
              <a:t> Eosen havzası çökellerine aktarılmış serpantinitler.</a:t>
            </a:r>
            <a:r>
              <a:rPr lang="tr-TR" sz="1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k18-f4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865188"/>
            <a:ext cx="8820150" cy="5783262"/>
          </a:xfrm>
          <a:noFill/>
        </p:spPr>
      </p:pic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611188" y="131763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b="1">
                <a:solidFill>
                  <a:schemeClr val="tx2"/>
                </a:solidFill>
              </a:rPr>
              <a:t>Deliilyas köyü-Gazimağara arası.</a:t>
            </a:r>
            <a:br>
              <a:rPr lang="tr-TR" b="1">
                <a:solidFill>
                  <a:schemeClr val="tx2"/>
                </a:solidFill>
              </a:rPr>
            </a:br>
            <a:r>
              <a:rPr lang="tr-TR" b="1">
                <a:solidFill>
                  <a:schemeClr val="tx2"/>
                </a:solidFill>
              </a:rPr>
              <a:t> Eosen havzası çökellerine aktarılmış serpantinitler.</a:t>
            </a:r>
            <a:r>
              <a:rPr lang="tr-TR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k18-f4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688" y="885825"/>
            <a:ext cx="8820150" cy="5745163"/>
          </a:xfrm>
          <a:noFill/>
        </p:spPr>
      </p:pic>
      <p:sp>
        <p:nvSpPr>
          <p:cNvPr id="37891" name="Rectangle 7"/>
          <p:cNvSpPr>
            <a:spLocks noChangeArrowheads="1"/>
          </p:cNvSpPr>
          <p:nvPr/>
        </p:nvSpPr>
        <p:spPr bwMode="auto">
          <a:xfrm>
            <a:off x="663575" y="115888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b="1">
                <a:solidFill>
                  <a:schemeClr val="tx2"/>
                </a:solidFill>
              </a:rPr>
              <a:t>Deliilyas köyü-Gazimağara arası.</a:t>
            </a:r>
            <a:br>
              <a:rPr lang="tr-TR" b="1">
                <a:solidFill>
                  <a:schemeClr val="tx2"/>
                </a:solidFill>
              </a:rPr>
            </a:br>
            <a:r>
              <a:rPr lang="tr-TR" b="1">
                <a:solidFill>
                  <a:schemeClr val="tx2"/>
                </a:solidFill>
              </a:rPr>
              <a:t> Eosen havzası çökellerine aktarılmış serpantinitler.</a:t>
            </a:r>
            <a:r>
              <a:rPr lang="tr-TR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96975"/>
            <a:ext cx="9144000" cy="4106863"/>
          </a:xfrm>
          <a:noFill/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627063" y="466725"/>
            <a:ext cx="7185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Geological map of the western part of the Sivas Basin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82650"/>
            <a:ext cx="8612188" cy="5715000"/>
          </a:xfrm>
          <a:noFill/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755650" y="0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Cross-sections of the Sivas Basin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8925" y="769938"/>
            <a:ext cx="8604250" cy="5821362"/>
          </a:xfrm>
          <a:noFill/>
        </p:spPr>
      </p:pic>
      <p:sp>
        <p:nvSpPr>
          <p:cNvPr id="40963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>
                <a:solidFill>
                  <a:schemeClr val="tx2"/>
                </a:solidFill>
              </a:rPr>
              <a:t>Correlation table of the Sivas basin.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52513"/>
            <a:ext cx="9180513" cy="6091237"/>
          </a:xfrm>
          <a:noFill/>
        </p:spPr>
      </p:pic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4365625" y="3246438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ür</a:t>
            </a:r>
          </a:p>
        </p:txBody>
      </p:sp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1692275" y="0"/>
            <a:ext cx="54721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800" b="1"/>
              <a:t>Sivas ili jeoloji haritası</a:t>
            </a:r>
            <a:br>
              <a:rPr lang="tr-TR" sz="2800" b="1"/>
            </a:br>
            <a:r>
              <a:rPr lang="tr-TR" sz="2800" b="1"/>
              <a:t>(Bingöl, 1989; Yılmaz vd., 2002)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069975"/>
            <a:ext cx="7820025" cy="5056188"/>
          </a:xfrm>
          <a:noFill/>
        </p:spPr>
      </p:pic>
      <p:sp>
        <p:nvSpPr>
          <p:cNvPr id="41987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>
                <a:solidFill>
                  <a:schemeClr val="tx2"/>
                </a:solidFill>
              </a:rPr>
              <a:t>Simplified geological sections depicting synthetic structural evolution of the Sivas Basin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lale7yq8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33338"/>
            <a:ext cx="9324975" cy="6991351"/>
          </a:xfrm>
          <a:noFill/>
        </p:spPr>
      </p:pic>
      <p:sp>
        <p:nvSpPr>
          <p:cNvPr id="43011" name="WordArt 6"/>
          <p:cNvSpPr>
            <a:spLocks noChangeArrowheads="1" noChangeShapeType="1" noTextEdit="1"/>
          </p:cNvSpPr>
          <p:nvPr/>
        </p:nvSpPr>
        <p:spPr bwMode="auto">
          <a:xfrm>
            <a:off x="1325563" y="3000375"/>
            <a:ext cx="7134225" cy="1076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60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TEŞEKKÜRLER...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</a:rPr>
              <a:t>Sivas ili dolayının yalınlaştırılmış tektonik birlikleri ve olası diri fayları </a:t>
            </a:r>
            <a:br>
              <a:rPr lang="tr-TR" b="1">
                <a:solidFill>
                  <a:schemeClr val="bg1"/>
                </a:solidFill>
              </a:rPr>
            </a:br>
            <a:r>
              <a:rPr lang="tr-TR" b="1">
                <a:solidFill>
                  <a:schemeClr val="bg1"/>
                </a:solidFill>
              </a:rPr>
              <a:t>(Yılmaz, 1984 ve 1985)</a:t>
            </a:r>
          </a:p>
        </p:txBody>
      </p:sp>
      <p:pic>
        <p:nvPicPr>
          <p:cNvPr id="614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7538" y="676275"/>
            <a:ext cx="5708650" cy="61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</a:rPr>
              <a:t>Sivas il sınırları içinde yer alan bölgenin tektonik birlikleri ve ilişkileri (Pelin, 1977; Öztürk, 1979; Özsayar vd., 1981, Yılmaz, 1984, 1985, 1989 ve İnan vd., 1993))</a:t>
            </a:r>
          </a:p>
        </p:txBody>
      </p:sp>
      <p:pic>
        <p:nvPicPr>
          <p:cNvPr id="7171" name="Picture 22" descr="1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073150"/>
            <a:ext cx="8713788" cy="530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/>
          <p:cNvSpPr txBox="1">
            <a:spLocks noChangeArrowheads="1"/>
          </p:cNvSpPr>
          <p:nvPr/>
        </p:nvSpPr>
        <p:spPr bwMode="auto">
          <a:xfrm>
            <a:off x="5256213" y="2886075"/>
            <a:ext cx="36369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</a:rPr>
              <a:t>Sivas ilinin genelleştirilmiş Maestrihtiyen-Kuvaterner kesiti </a:t>
            </a:r>
            <a:br>
              <a:rPr lang="tr-TR" b="1">
                <a:solidFill>
                  <a:schemeClr val="bg1"/>
                </a:solidFill>
              </a:rPr>
            </a:br>
            <a:r>
              <a:rPr lang="tr-TR" b="1">
                <a:solidFill>
                  <a:schemeClr val="bg1"/>
                </a:solidFill>
              </a:rPr>
              <a:t>(Kurtman, 1973; Yılmaz, 1984, 1985, 1989 ve İnan vd., 1993)</a:t>
            </a:r>
          </a:p>
        </p:txBody>
      </p:sp>
      <p:pic>
        <p:nvPicPr>
          <p:cNvPr id="8195" name="Picture 11" descr="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7050" y="0"/>
            <a:ext cx="454977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 l="2608" t="3671" r="4202" b="5240"/>
          <a:stretch>
            <a:fillRect/>
          </a:stretch>
        </p:blipFill>
        <p:spPr>
          <a:xfrm>
            <a:off x="179388" y="260350"/>
            <a:ext cx="6408737" cy="6264275"/>
          </a:xfrm>
          <a:noFill/>
        </p:spPr>
      </p:pic>
      <p:pic>
        <p:nvPicPr>
          <p:cNvPr id="921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214313"/>
            <a:ext cx="3338513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27"/>
          <p:cNvSpPr txBox="1">
            <a:spLocks noChangeArrowheads="1"/>
          </p:cNvSpPr>
          <p:nvPr/>
        </p:nvSpPr>
        <p:spPr bwMode="auto">
          <a:xfrm>
            <a:off x="6784975" y="5176838"/>
            <a:ext cx="2359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9221" name="Text Box 28"/>
          <p:cNvSpPr txBox="1">
            <a:spLocks noChangeArrowheads="1"/>
          </p:cNvSpPr>
          <p:nvPr/>
        </p:nvSpPr>
        <p:spPr bwMode="auto">
          <a:xfrm>
            <a:off x="6588125" y="5300663"/>
            <a:ext cx="2376488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chemeClr val="bg1"/>
                </a:solidFill>
              </a:rPr>
              <a:t>1/500 000 ÖLÇEKLİ </a:t>
            </a:r>
          </a:p>
          <a:p>
            <a:pPr algn="ctr"/>
            <a:r>
              <a:rPr lang="tr-TR" b="1">
                <a:solidFill>
                  <a:schemeClr val="bg1"/>
                </a:solidFill>
              </a:rPr>
              <a:t>JEOLOJİ HARİTALARI</a:t>
            </a:r>
          </a:p>
          <a:p>
            <a:pPr algn="ctr"/>
            <a:r>
              <a:rPr lang="tr-TR" b="1">
                <a:solidFill>
                  <a:schemeClr val="bg1"/>
                </a:solidFill>
              </a:rPr>
              <a:t>SİVAS PAFTASI</a:t>
            </a:r>
          </a:p>
          <a:p>
            <a:pPr algn="ctr"/>
            <a:r>
              <a:rPr lang="tr-TR" b="1">
                <a:solidFill>
                  <a:schemeClr val="bg1"/>
                </a:solidFill>
              </a:rPr>
              <a:t>(MTA, 2002)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6"/>
          <p:cNvSpPr txBox="1">
            <a:spLocks noChangeArrowheads="1"/>
          </p:cNvSpPr>
          <p:nvPr/>
        </p:nvSpPr>
        <p:spPr bwMode="auto">
          <a:xfrm>
            <a:off x="395288" y="50800"/>
            <a:ext cx="8748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Location and simplified geologic map showing tectonic units of the Sivas Basin </a:t>
            </a:r>
          </a:p>
        </p:txBody>
      </p:sp>
      <p:pic>
        <p:nvPicPr>
          <p:cNvPr id="10243" name="Picture 1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476250"/>
            <a:ext cx="8785225" cy="59483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642</Words>
  <Application>Microsoft Office PowerPoint</Application>
  <PresentationFormat>On-screen Show (4:3)</PresentationFormat>
  <Paragraphs>55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Arial Black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Pazarcık yöresi. Alt Eosen yaşlı volkano-tortul istif ve olistostromal düzeyler (Pazarcık volkanitleri).</vt:lpstr>
      <vt:lpstr>Pazarcık kuzeyi. Eosen yaşlı olistostromal düzeyde gelişmiş taban yapıları (Ortam pek derin değil)</vt:lpstr>
      <vt:lpstr>Yıldızeli kuzeyi Ortaçakmak köyü güneyi.  Eosen yaşlı kırıntılı düzeyler ve aktarılmış Üst Kretase yaşlı kireçtaşı blokları</vt:lpstr>
      <vt:lpstr>Yıldızeli-Tokat yolu.  Eosen yaşlı kırıntılı düzeyler ve aktarılmış Üst Kretase yaşlı kireçtaşı blokları</vt:lpstr>
      <vt:lpstr>Yıldızeli-Tokat yolu. Çökelme ile yaşıt kayma (slumping) yapıları</vt:lpstr>
      <vt:lpstr>Yıldızeli-Tokat yolu. Ofiyolitli karışık bindirmesi</vt:lpstr>
      <vt:lpstr>Generalized columnar section of the Akçakışla-Düzyayla subbasin (Rodent determinations after Ünay et al. 2003; the other determinations from Yılmaz et al. 1995)</vt:lpstr>
      <vt:lpstr>Büyük Nalbant dağı dolayı.  Akdağmadeni metamorfitleri-Eosen yaşlı kırmızı çakıltaşı dokanağı  (İlişki açısal uyumsuzluk)</vt:lpstr>
      <vt:lpstr>Sivas-Ankara yolu, Sivas çıkışı.  Üst Miyosen-Pliyosen yaşlı karasal kırıntılı düzey ile Alt Miyosen yaşlı jipsler arasındaki tektonik dokanak, alt havzaları ayıran Yukarı Kızılırmak Fay Zonu’nun doğudaki uzantısı</vt:lpstr>
      <vt:lpstr>Generalized columnar section of the Şarkışla-Celalli subbasin (Rodent determinations after Sümengen et al. 1990; the other determinations from Yılmaz et al. 1989)</vt:lpstr>
      <vt:lpstr>Şarkışla-Karacalar güneyi.  Eosen yaşlı volkano-tortul düzey.</vt:lpstr>
      <vt:lpstr>Şarkışla-Karacalar güneyi.  Eosen yaşlı volkano-tortul düzey geçişi.</vt:lpstr>
      <vt:lpstr>Şarkışla-Karacalar güneyi.  Eosen yaşlı volkano-tortul  ve çökel düzeyinin yakından görünüşü.</vt:lpstr>
      <vt:lpstr>Celalli yöresi.  Oligosen yaşlı karasal oluşuk ve üzerindeki Alt Miyosen yaşlı kireçtaşı arasındaki açılı uyumsuzluk.</vt:lpstr>
      <vt:lpstr>PowerPoint Presentation</vt:lpstr>
      <vt:lpstr>Aynı bölgede jipsler yer yer Alt Miyosen yaşlı kırıntılı kayalara bindirmiş durumdadır.</vt:lpstr>
      <vt:lpstr>Eskiyapalı köyü doğusu.  Üst Eosen-Oligosen yaşlı jipsler, Alt Miyosen yaşlı kırıntılı kayalara bindirmiş durumdadır.</vt:lpstr>
      <vt:lpstr>PowerPoint Presentation</vt:lpstr>
      <vt:lpstr>Sivas-Kangal-Malatya yolu Yeşildere köyü dolayı.  Ofiyolitli karışık ve büyük boyutlu Triyas yaşlı kireçtaşı bloku.</vt:lpstr>
      <vt:lpstr>PowerPoint Presentation</vt:lpstr>
      <vt:lpstr>Tecer dağı güneyi. Ofiyolitli karışık ve üzerinde Maestrichtiyen-Paleosen  yaşlı kireçtaşı düzeyi.</vt:lpstr>
      <vt:lpstr>Deliilyas köyü-Gazimağara arası.  Eosen havzası çökellerine aktarılmış serpantinitler.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CASPER BILGISAYAR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CASPERMC</dc:creator>
  <cp:lastModifiedBy>Convertio</cp:lastModifiedBy>
  <cp:revision>87</cp:revision>
  <dcterms:created xsi:type="dcterms:W3CDTF">2007-04-29T11:55:20Z</dcterms:created>
  <dcterms:modified xsi:type="dcterms:W3CDTF">2023-09-14T19:06:45Z</dcterms:modified>
</cp:coreProperties>
</file>