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5" r:id="rId2"/>
    <p:sldId id="306" r:id="rId3"/>
    <p:sldId id="307" r:id="rId4"/>
    <p:sldId id="313" r:id="rId5"/>
    <p:sldId id="308" r:id="rId6"/>
    <p:sldId id="310" r:id="rId7"/>
    <p:sldId id="316" r:id="rId8"/>
    <p:sldId id="314" r:id="rId9"/>
    <p:sldId id="311" r:id="rId10"/>
    <p:sldId id="312" r:id="rId11"/>
    <p:sldId id="317" r:id="rId12"/>
    <p:sldId id="318" r:id="rId13"/>
    <p:sldId id="325" r:id="rId14"/>
    <p:sldId id="319" r:id="rId15"/>
    <p:sldId id="320" r:id="rId16"/>
    <p:sldId id="329" r:id="rId17"/>
    <p:sldId id="331" r:id="rId18"/>
    <p:sldId id="332" r:id="rId19"/>
    <p:sldId id="321" r:id="rId20"/>
    <p:sldId id="327" r:id="rId21"/>
    <p:sldId id="328" r:id="rId22"/>
    <p:sldId id="333" r:id="rId23"/>
    <p:sldId id="338" r:id="rId24"/>
    <p:sldId id="335" r:id="rId25"/>
    <p:sldId id="336" r:id="rId26"/>
    <p:sldId id="340" r:id="rId27"/>
    <p:sldId id="347" r:id="rId28"/>
    <p:sldId id="339" r:id="rId29"/>
    <p:sldId id="341" r:id="rId30"/>
    <p:sldId id="342" r:id="rId31"/>
    <p:sldId id="322" r:id="rId32"/>
    <p:sldId id="323" r:id="rId33"/>
    <p:sldId id="348" r:id="rId34"/>
    <p:sldId id="349" r:id="rId35"/>
    <p:sldId id="324" r:id="rId36"/>
    <p:sldId id="350" r:id="rId37"/>
    <p:sldId id="345" r:id="rId3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40" autoAdjust="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29.10.2019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4" name="Rectangle 10"/>
          <p:cNvSpPr>
            <a:spLocks noGrp="1" noChangeArrowheads="1"/>
          </p:cNvSpPr>
          <p:nvPr>
            <p:ph type="title"/>
          </p:nvPr>
        </p:nvSpPr>
        <p:spPr>
          <a:xfrm>
            <a:off x="0" y="3068960"/>
            <a:ext cx="9144000" cy="3789040"/>
          </a:xfrm>
        </p:spPr>
        <p:txBody>
          <a:bodyPr/>
          <a:lstStyle/>
          <a:p>
            <a:r>
              <a:rPr lang="tr-TR" sz="2400" b="1" dirty="0" smtClean="0">
                <a:solidFill>
                  <a:srgbClr val="00B050"/>
                </a:solidFill>
              </a:rPr>
              <a:t>Tevfik Fikret TEKİN, </a:t>
            </a:r>
            <a:r>
              <a:rPr lang="tr-TR" sz="2400" i="1" dirty="0" smtClean="0">
                <a:solidFill>
                  <a:srgbClr val="00B050"/>
                </a:solidFill>
              </a:rPr>
              <a:t>Jeoloji Yüksek Mühendisi, TMMOB Enerji Komisyonu Üyesi, Ankara,</a:t>
            </a:r>
            <a:r>
              <a:rPr lang="tr-TR" sz="2400" dirty="0" smtClean="0">
                <a:solidFill>
                  <a:srgbClr val="00B050"/>
                </a:solidFill>
              </a:rPr>
              <a:t> </a:t>
            </a:r>
            <a:br>
              <a:rPr lang="tr-TR" sz="2400" dirty="0" smtClean="0">
                <a:solidFill>
                  <a:srgbClr val="00B050"/>
                </a:solidFill>
              </a:rPr>
            </a:br>
            <a:r>
              <a:rPr lang="tr-TR" sz="2400" b="1" dirty="0" smtClean="0">
                <a:solidFill>
                  <a:srgbClr val="00B050"/>
                </a:solidFill>
              </a:rPr>
              <a:t>Ali YILMAZ, </a:t>
            </a:r>
            <a:r>
              <a:rPr lang="tr-TR" sz="2400" i="1" dirty="0">
                <a:solidFill>
                  <a:srgbClr val="00B050"/>
                </a:solidFill>
              </a:rPr>
              <a:t>TMMOB Jeoloji Mühendisleri Odası, BTK ve Çevre Komisyonu Üyesi, Ankara. </a:t>
            </a:r>
            <a:r>
              <a:rPr lang="tr-TR" sz="2400" dirty="0" smtClean="0">
                <a:solidFill>
                  <a:srgbClr val="FF0000"/>
                </a:solidFill>
              </a:rPr>
              <a:t>Web: http</a:t>
            </a:r>
            <a:r>
              <a:rPr lang="tr-TR" sz="2400" dirty="0">
                <a:solidFill>
                  <a:srgbClr val="FF0000"/>
                </a:solidFill>
              </a:rPr>
              <a:t>://www.profdraliyilmaz.com</a:t>
            </a:r>
            <a:r>
              <a:rPr lang="tr-TR" sz="2400" dirty="0" smtClean="0">
                <a:solidFill>
                  <a:srgbClr val="FF0000"/>
                </a:solidFill>
              </a:rPr>
              <a:t/>
            </a:r>
            <a:br>
              <a:rPr lang="tr-TR" sz="2400" dirty="0" smtClean="0">
                <a:solidFill>
                  <a:srgbClr val="FF0000"/>
                </a:solidFill>
              </a:rPr>
            </a:br>
            <a:r>
              <a:rPr lang="tr-TR" altLang="tr-TR" sz="2400" b="1" dirty="0" smtClean="0">
                <a:solidFill>
                  <a:schemeClr val="accent6"/>
                </a:solidFill>
              </a:rPr>
              <a:t> </a:t>
            </a:r>
            <a:br>
              <a:rPr lang="tr-TR" altLang="tr-TR" sz="2400" b="1" dirty="0" smtClean="0">
                <a:solidFill>
                  <a:schemeClr val="accent6"/>
                </a:solidFill>
              </a:rPr>
            </a:br>
            <a:r>
              <a:rPr lang="tr-TR" altLang="tr-TR" sz="2400" b="1" dirty="0" err="1" smtClean="0">
                <a:solidFill>
                  <a:srgbClr val="0070C0"/>
                </a:solidFill>
              </a:rPr>
              <a:t>Raymar</a:t>
            </a:r>
            <a:r>
              <a:rPr lang="tr-TR" altLang="tr-TR" sz="2400" b="1" dirty="0" smtClean="0">
                <a:solidFill>
                  <a:srgbClr val="0070C0"/>
                </a:solidFill>
              </a:rPr>
              <a:t> Hotel</a:t>
            </a:r>
            <a:br>
              <a:rPr lang="tr-TR" altLang="tr-TR" sz="2400" b="1" dirty="0" smtClean="0">
                <a:solidFill>
                  <a:srgbClr val="0070C0"/>
                </a:solidFill>
              </a:rPr>
            </a:br>
            <a:r>
              <a:rPr lang="tr-TR" altLang="tr-TR" sz="2400" b="1" dirty="0" smtClean="0">
                <a:solidFill>
                  <a:srgbClr val="0070C0"/>
                </a:solidFill>
              </a:rPr>
              <a:t>ANKARA</a:t>
            </a:r>
            <a:br>
              <a:rPr lang="tr-TR" altLang="tr-TR" sz="2400" b="1" dirty="0" smtClean="0">
                <a:solidFill>
                  <a:srgbClr val="0070C0"/>
                </a:solidFill>
              </a:rPr>
            </a:br>
            <a:r>
              <a:rPr lang="tr-TR" altLang="tr-TR" sz="2400" b="1" dirty="0" smtClean="0">
                <a:solidFill>
                  <a:srgbClr val="0070C0"/>
                </a:solidFill>
              </a:rPr>
              <a:t>01-02 Kasım 2019</a:t>
            </a:r>
          </a:p>
        </p:txBody>
      </p:sp>
      <p:sp>
        <p:nvSpPr>
          <p:cNvPr id="2051" name="Metin kutusu 2"/>
          <p:cNvSpPr txBox="1">
            <a:spLocks noChangeArrowheads="1"/>
          </p:cNvSpPr>
          <p:nvPr/>
        </p:nvSpPr>
        <p:spPr bwMode="auto">
          <a:xfrm>
            <a:off x="0" y="1"/>
            <a:ext cx="9108504" cy="330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endParaRPr lang="tr-TR" altLang="tr-TR" sz="2400" b="1" dirty="0" smtClean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tr-TR" altLang="tr-TR" sz="2400" b="1" dirty="0" smtClean="0">
                <a:solidFill>
                  <a:srgbClr val="FF0000"/>
                </a:solidFill>
              </a:rPr>
              <a:t>II. ÇEVRE JEOLOJİSİ ÇALIŞTAYI</a:t>
            </a:r>
          </a:p>
          <a:p>
            <a:pPr algn="ctr">
              <a:buNone/>
            </a:pPr>
            <a:r>
              <a:rPr lang="tr-TR" sz="2000" b="1" dirty="0">
                <a:solidFill>
                  <a:srgbClr val="7030A0"/>
                </a:solidFill>
              </a:rPr>
              <a:t>Termik santrallerin yer seçimi ve yönetimi oturumu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tr-TR" altLang="tr-TR" sz="1400" b="1" dirty="0" smtClean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tr-TR" altLang="tr-TR" sz="1400" b="1" dirty="0" smtClean="0">
                <a:solidFill>
                  <a:srgbClr val="FF0000"/>
                </a:solidFill>
              </a:rPr>
              <a:t>-------------------------------------------------------------------------------------------------------------------------------------------------------</a:t>
            </a:r>
          </a:p>
          <a:p>
            <a:pPr algn="ctr">
              <a:buNone/>
            </a:pPr>
            <a:r>
              <a:rPr lang="tr-TR" sz="2400" b="1" dirty="0" smtClean="0">
                <a:solidFill>
                  <a:srgbClr val="0070C0"/>
                </a:solidFill>
              </a:rPr>
              <a:t>TERMİK </a:t>
            </a:r>
            <a:r>
              <a:rPr lang="tr-TR" sz="2400" b="1" dirty="0">
                <a:solidFill>
                  <a:srgbClr val="0070C0"/>
                </a:solidFill>
              </a:rPr>
              <a:t>SANTRALLERİN YER SEÇİMİNDE </a:t>
            </a:r>
            <a:r>
              <a:rPr lang="tr-TR" sz="2400" b="1" dirty="0" smtClean="0">
                <a:solidFill>
                  <a:srgbClr val="0070C0"/>
                </a:solidFill>
              </a:rPr>
              <a:t>VE YÖNETİMİNDE </a:t>
            </a:r>
            <a:r>
              <a:rPr lang="tr-TR" sz="2400" b="1" dirty="0">
                <a:solidFill>
                  <a:srgbClr val="0070C0"/>
                </a:solidFill>
              </a:rPr>
              <a:t>YAŞANAN SORUNLAR VE ÇÖZÜM ÖNERİLERİ</a:t>
            </a:r>
          </a:p>
          <a:p>
            <a:pPr marL="514350" indent="-514350" algn="ctr" eaLnBrk="1" hangingPunct="1">
              <a:spcBef>
                <a:spcPct val="0"/>
              </a:spcBef>
              <a:buFontTx/>
              <a:buAutoNum type="arabicPeriod"/>
            </a:pPr>
            <a:endParaRPr lang="tr-TR" altLang="tr-TR" b="1" dirty="0" smtClean="0">
              <a:solidFill>
                <a:srgbClr val="FF0000"/>
              </a:solidFill>
            </a:endParaRPr>
          </a:p>
        </p:txBody>
      </p:sp>
      <p:pic>
        <p:nvPicPr>
          <p:cNvPr id="2052" name="Resim 5" descr="jmo logo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85"/>
          <a:stretch>
            <a:fillRect/>
          </a:stretch>
        </p:blipFill>
        <p:spPr bwMode="auto">
          <a:xfrm>
            <a:off x="827584" y="404664"/>
            <a:ext cx="873125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789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3200" b="1" dirty="0" smtClean="0">
                <a:solidFill>
                  <a:srgbClr val="0070C0"/>
                </a:solidFill>
              </a:rPr>
              <a:t>MEVCUT </a:t>
            </a:r>
            <a:r>
              <a:rPr lang="tr-TR" sz="3200" b="1" dirty="0">
                <a:solidFill>
                  <a:srgbClr val="0070C0"/>
                </a:solidFill>
              </a:rPr>
              <a:t>DURUMUN TANIMLANMASI</a:t>
            </a:r>
            <a:r>
              <a:rPr lang="tr-TR" b="1" dirty="0"/>
              <a:t/>
            </a:r>
            <a:br>
              <a:rPr lang="tr-TR" b="1" dirty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Termik santrallerle ilgili temel </a:t>
            </a:r>
            <a:r>
              <a:rPr lang="tr-TR" dirty="0"/>
              <a:t>bilgiler irdelendiğinde, oldukça karmaşık bir etkinlikle yüz yüze olduğumuz görülmektedir. 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Dolayısıyla, termik </a:t>
            </a:r>
            <a:r>
              <a:rPr lang="tr-TR" dirty="0"/>
              <a:t>santrallerin henüz faaliyete geçmeden etkileyebileceği ortamın mevcut çevresel durumunun </a:t>
            </a:r>
            <a:r>
              <a:rPr lang="tr-TR" dirty="0" smtClean="0"/>
              <a:t>tanımlanması </a:t>
            </a:r>
            <a:r>
              <a:rPr lang="tr-TR" dirty="0"/>
              <a:t>gerekmektedir. Aksi halde, termik santrallerin yaratacağı çevresel kirlilik izlenemez ve denetlenemez.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80000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268761"/>
            <a:ext cx="9144000" cy="460851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b="1" dirty="0" smtClean="0">
                <a:solidFill>
                  <a:srgbClr val="7030A0"/>
                </a:solidFill>
              </a:rPr>
              <a:t>Tanımlanması gereken çevresel parametreler:</a:t>
            </a:r>
          </a:p>
          <a:p>
            <a:pPr marL="0" indent="0" algn="ctr">
              <a:buNone/>
            </a:pPr>
            <a:r>
              <a:rPr lang="tr-TR" dirty="0" smtClean="0"/>
              <a:t>Mevcut toprak kirliliği, su kirliliği ve hava kirliliği düzeyleri,</a:t>
            </a:r>
          </a:p>
          <a:p>
            <a:pPr marL="0" indent="0" algn="ctr">
              <a:buNone/>
            </a:pPr>
            <a:r>
              <a:rPr lang="tr-TR" dirty="0" smtClean="0"/>
              <a:t>Ortamın gürültü düzeyi,</a:t>
            </a:r>
          </a:p>
          <a:p>
            <a:pPr marL="0" indent="0" algn="ctr">
              <a:buNone/>
            </a:pPr>
            <a:r>
              <a:rPr lang="tr-TR" dirty="0" smtClean="0"/>
              <a:t>Ekosistemlerin tanımlanması (Öncelikle kritik endemik türlerin etki alanındaki varlığı ve yayılımı),</a:t>
            </a:r>
          </a:p>
          <a:p>
            <a:pPr marL="0" indent="0" algn="ctr">
              <a:buNone/>
            </a:pPr>
            <a:r>
              <a:rPr lang="tr-TR" dirty="0" smtClean="0"/>
              <a:t>Doğal ve kültürel mirası temsil eden varlıkların etki alanında yer alıp almadığı,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0074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348498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tr-TR" b="1" dirty="0">
                <a:solidFill>
                  <a:srgbClr val="0070C0"/>
                </a:solidFill>
              </a:rPr>
              <a:t>TERMİK SANTRALLERİN ÇEVRESEL ETKİLERİ VE DENETİMİ</a:t>
            </a:r>
          </a:p>
          <a:p>
            <a:pPr marL="0" indent="0" algn="ctr">
              <a:buNone/>
            </a:pPr>
            <a:r>
              <a:rPr lang="tr-TR" b="1" dirty="0">
                <a:solidFill>
                  <a:srgbClr val="0070C0"/>
                </a:solidFill>
              </a:rPr>
              <a:t>Planlama ve </a:t>
            </a:r>
            <a:r>
              <a:rPr lang="tr-TR" b="1" dirty="0" smtClean="0">
                <a:solidFill>
                  <a:srgbClr val="0070C0"/>
                </a:solidFill>
              </a:rPr>
              <a:t>Hazırlık- Arama </a:t>
            </a:r>
            <a:r>
              <a:rPr lang="tr-TR" b="1" dirty="0">
                <a:solidFill>
                  <a:srgbClr val="0070C0"/>
                </a:solidFill>
              </a:rPr>
              <a:t>Evresi </a:t>
            </a: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0070C0"/>
                </a:solidFill>
              </a:rPr>
              <a:t>Üretim-İnşaat </a:t>
            </a:r>
            <a:r>
              <a:rPr lang="tr-TR" b="1" dirty="0">
                <a:solidFill>
                  <a:srgbClr val="0070C0"/>
                </a:solidFill>
              </a:rPr>
              <a:t>evresi</a:t>
            </a:r>
          </a:p>
          <a:p>
            <a:pPr marL="0" indent="0" algn="ctr">
              <a:buNone/>
            </a:pPr>
            <a:r>
              <a:rPr lang="tr-TR" b="1" dirty="0">
                <a:solidFill>
                  <a:srgbClr val="0070C0"/>
                </a:solidFill>
              </a:rPr>
              <a:t>İşletme Evresi</a:t>
            </a:r>
          </a:p>
          <a:p>
            <a:pPr marL="0" indent="0" algn="ctr">
              <a:buNone/>
            </a:pPr>
            <a:r>
              <a:rPr lang="tr-TR" b="1" dirty="0">
                <a:solidFill>
                  <a:srgbClr val="0070C0"/>
                </a:solidFill>
              </a:rPr>
              <a:t>İyileştirme Evresi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5762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00141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Termik santrallerin çevresel etkileri değerlendirilirken, sadece tesislerin değil, kullanılacak enerji türünün üretimi de gözetilerek, </a:t>
            </a:r>
            <a:r>
              <a:rPr lang="tr-TR" b="1" dirty="0" smtClean="0">
                <a:solidFill>
                  <a:srgbClr val="7030A0"/>
                </a:solidFill>
              </a:rPr>
              <a:t>çevresel etkilerin bütünsel </a:t>
            </a:r>
            <a:r>
              <a:rPr lang="tr-TR" b="1" dirty="0">
                <a:solidFill>
                  <a:srgbClr val="7030A0"/>
                </a:solidFill>
              </a:rPr>
              <a:t>bir </a:t>
            </a:r>
            <a:r>
              <a:rPr lang="tr-TR" b="1" dirty="0" smtClean="0">
                <a:solidFill>
                  <a:srgbClr val="7030A0"/>
                </a:solidFill>
              </a:rPr>
              <a:t>çerçevede </a:t>
            </a:r>
            <a:r>
              <a:rPr lang="tr-TR" dirty="0" smtClean="0"/>
              <a:t>ele alınması gerekmektedir. </a:t>
            </a:r>
          </a:p>
          <a:p>
            <a:pPr marL="0" indent="0" algn="ctr">
              <a:buNone/>
            </a:pPr>
            <a:r>
              <a:rPr lang="tr-TR" dirty="0" smtClean="0"/>
              <a:t>Örneğin</a:t>
            </a:r>
            <a:r>
              <a:rPr lang="tr-TR" dirty="0"/>
              <a:t>, kömürün çıkarılması (yeraltı ya da açık ocak), zenginleştirilmesi, ulaşım, stoklama ve yakmaya hazırlık aşamalarında </a:t>
            </a:r>
            <a:r>
              <a:rPr lang="tr-TR" dirty="0" smtClean="0"/>
              <a:t>da) </a:t>
            </a:r>
            <a:r>
              <a:rPr lang="tr-TR" dirty="0"/>
              <a:t>doğal ve sosyal çevre etkilemektedir. 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Dolayısıyla</a:t>
            </a:r>
            <a:r>
              <a:rPr lang="tr-TR" dirty="0"/>
              <a:t>, </a:t>
            </a:r>
            <a:r>
              <a:rPr lang="tr-TR" dirty="0" smtClean="0"/>
              <a:t>bu </a:t>
            </a:r>
            <a:r>
              <a:rPr lang="tr-TR" dirty="0"/>
              <a:t>projelerin reel akışı içinde, tesislerin yanı sıra üretilen enerjinin üretim yöntem ve teknikleriyle birlikte çevresel açıdan </a:t>
            </a:r>
            <a:r>
              <a:rPr lang="tr-TR" dirty="0" smtClean="0"/>
              <a:t>da </a:t>
            </a:r>
            <a:r>
              <a:rPr lang="tr-TR" b="1" dirty="0" smtClean="0">
                <a:solidFill>
                  <a:srgbClr val="7030A0"/>
                </a:solidFill>
              </a:rPr>
              <a:t>‘Fayda/</a:t>
            </a:r>
            <a:r>
              <a:rPr lang="tr-TR" b="1" dirty="0" err="1" smtClean="0">
                <a:solidFill>
                  <a:srgbClr val="7030A0"/>
                </a:solidFill>
              </a:rPr>
              <a:t>Maliyet’</a:t>
            </a:r>
            <a:r>
              <a:rPr lang="tr-TR" dirty="0" err="1" smtClean="0">
                <a:solidFill>
                  <a:srgbClr val="7030A0"/>
                </a:solidFill>
              </a:rPr>
              <a:t>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/>
              <a:t>dair durum değerlendirilmesi zorunludur.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3501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solidFill>
                  <a:srgbClr val="0070C0"/>
                </a:solidFill>
              </a:rPr>
              <a:t/>
            </a:r>
            <a:br>
              <a:rPr lang="tr-TR" sz="3200" b="1" dirty="0" smtClean="0">
                <a:solidFill>
                  <a:srgbClr val="0070C0"/>
                </a:solidFill>
              </a:rPr>
            </a:br>
            <a:r>
              <a:rPr lang="tr-TR" sz="3200" b="1" dirty="0" smtClean="0">
                <a:solidFill>
                  <a:srgbClr val="0070C0"/>
                </a:solidFill>
              </a:rPr>
              <a:t>Planlama </a:t>
            </a:r>
            <a:r>
              <a:rPr lang="tr-TR" sz="3200" b="1" dirty="0">
                <a:solidFill>
                  <a:srgbClr val="0070C0"/>
                </a:solidFill>
              </a:rPr>
              <a:t>ve </a:t>
            </a:r>
            <a:r>
              <a:rPr lang="tr-TR" sz="3200" b="1" dirty="0" smtClean="0">
                <a:solidFill>
                  <a:srgbClr val="0070C0"/>
                </a:solidFill>
              </a:rPr>
              <a:t>Hazırlık-Arama evresi </a:t>
            </a:r>
            <a:r>
              <a:rPr lang="tr-TR" sz="3200" b="1" dirty="0">
                <a:solidFill>
                  <a:srgbClr val="0070C0"/>
                </a:solidFill>
              </a:rPr>
              <a:t/>
            </a:r>
            <a:br>
              <a:rPr lang="tr-TR" sz="3200" b="1" dirty="0">
                <a:solidFill>
                  <a:srgbClr val="0070C0"/>
                </a:solidFill>
              </a:rPr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 smtClean="0"/>
              <a:t>Bu evrede, </a:t>
            </a:r>
            <a:r>
              <a:rPr lang="tr-TR" sz="2800" dirty="0"/>
              <a:t>yer seçimi yapılan tesislere dair ayrıntılı planlama yapılması, tesislerin tasarımı ve inşaata hazırlanması dâhil tüm çalışmaları içermektedir</a:t>
            </a:r>
            <a:r>
              <a:rPr lang="tr-TR" sz="2800" dirty="0" smtClean="0"/>
              <a:t>.</a:t>
            </a:r>
          </a:p>
          <a:p>
            <a:pPr marL="0" indent="0" algn="ctr">
              <a:buNone/>
            </a:pPr>
            <a:r>
              <a:rPr lang="tr-TR" sz="2800" dirty="0" smtClean="0"/>
              <a:t> Bu çalışmalar, </a:t>
            </a:r>
            <a:r>
              <a:rPr lang="tr-TR" sz="2800" dirty="0"/>
              <a:t>hem kullanılacak </a:t>
            </a:r>
            <a:r>
              <a:rPr lang="tr-TR" sz="2800" b="1" dirty="0">
                <a:solidFill>
                  <a:srgbClr val="7030A0"/>
                </a:solidFill>
              </a:rPr>
              <a:t>enerji </a:t>
            </a:r>
            <a:r>
              <a:rPr lang="tr-TR" sz="2800" b="1" dirty="0" smtClean="0">
                <a:solidFill>
                  <a:srgbClr val="7030A0"/>
                </a:solidFill>
              </a:rPr>
              <a:t>türünün üretimi</a:t>
            </a:r>
            <a:r>
              <a:rPr lang="tr-TR" sz="2800" dirty="0" smtClean="0"/>
              <a:t>, </a:t>
            </a:r>
            <a:r>
              <a:rPr lang="tr-TR" sz="2800" dirty="0"/>
              <a:t>hem de </a:t>
            </a:r>
            <a:r>
              <a:rPr lang="tr-TR" sz="2800" b="1" dirty="0">
                <a:solidFill>
                  <a:srgbClr val="7030A0"/>
                </a:solidFill>
              </a:rPr>
              <a:t>tesisin yapılanması </a:t>
            </a:r>
            <a:r>
              <a:rPr lang="tr-TR" sz="2800" dirty="0"/>
              <a:t>açısından ele almak gerekmektedir. </a:t>
            </a: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Hangi </a:t>
            </a:r>
            <a:r>
              <a:rPr lang="tr-TR" sz="2800" dirty="0"/>
              <a:t>tür enerjinin kullanılacağı, enerjiye dair bağlantılar, seçilen yere yönelik yolların açılması, zeminin yapısını belirlemek üzere sondajların yapılması bu evrede gerçekleşir. </a:t>
            </a:r>
            <a:endParaRPr lang="tr-TR" sz="2800" dirty="0" smtClean="0"/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B050"/>
                </a:solidFill>
              </a:rPr>
              <a:t>Bu evrede ortaya çıkması olası çevresel etkiler yereldir ve kolaylıkla denetlenebilir.</a:t>
            </a:r>
            <a:endParaRPr lang="tr-TR" sz="28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6316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solidFill>
                  <a:srgbClr val="0070C0"/>
                </a:solidFill>
              </a:rPr>
              <a:t/>
            </a:r>
            <a:br>
              <a:rPr lang="tr-TR" sz="3200" b="1" dirty="0" smtClean="0">
                <a:solidFill>
                  <a:srgbClr val="0070C0"/>
                </a:solidFill>
              </a:rPr>
            </a:br>
            <a:r>
              <a:rPr lang="tr-TR" sz="3200" b="1" dirty="0" smtClean="0">
                <a:solidFill>
                  <a:srgbClr val="0070C0"/>
                </a:solidFill>
              </a:rPr>
              <a:t>Üretim-İnşaat evresi</a:t>
            </a:r>
            <a:r>
              <a:rPr lang="tr-TR" sz="3200" b="1" dirty="0">
                <a:solidFill>
                  <a:srgbClr val="0070C0"/>
                </a:solidFill>
              </a:rPr>
              <a:t/>
            </a:r>
            <a:br>
              <a:rPr lang="tr-TR" sz="3200" b="1" dirty="0">
                <a:solidFill>
                  <a:srgbClr val="0070C0"/>
                </a:solidFill>
              </a:rPr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2800" dirty="0" smtClean="0"/>
              <a:t>Bu </a:t>
            </a:r>
            <a:r>
              <a:rPr lang="tr-TR" sz="2800" dirty="0"/>
              <a:t>evre, termik santrallere dair tesislerin, öngörülen planlama çerçevesinde </a:t>
            </a:r>
            <a:r>
              <a:rPr lang="tr-TR" sz="2800" b="1" dirty="0">
                <a:solidFill>
                  <a:srgbClr val="7030A0"/>
                </a:solidFill>
              </a:rPr>
              <a:t>inşaatlarının yapımını ve kullanılacak yakıtın kullanıma hazır hale getirilmesi </a:t>
            </a:r>
            <a:r>
              <a:rPr lang="tr-TR" sz="2800" dirty="0"/>
              <a:t>gibi çalışmaları içermektedir</a:t>
            </a:r>
            <a:r>
              <a:rPr lang="tr-TR" sz="2800" dirty="0" smtClean="0"/>
              <a:t>.</a:t>
            </a:r>
          </a:p>
          <a:p>
            <a:pPr marL="0" indent="0" algn="ctr">
              <a:buNone/>
            </a:pPr>
            <a:r>
              <a:rPr lang="tr-TR" sz="2800" dirty="0"/>
              <a:t>Örneğin, inşaat nedeniyle kullanılacak malzemenin </a:t>
            </a:r>
            <a:r>
              <a:rPr lang="tr-TR" sz="2800" dirty="0" smtClean="0"/>
              <a:t>üretimi </a:t>
            </a:r>
            <a:r>
              <a:rPr lang="tr-TR" sz="2800" dirty="0"/>
              <a:t>ve kullanılacak yakıt kömür </a:t>
            </a:r>
            <a:r>
              <a:rPr lang="tr-TR" sz="2800" dirty="0" smtClean="0"/>
              <a:t>ise, </a:t>
            </a:r>
            <a:r>
              <a:rPr lang="tr-TR" sz="2800" dirty="0"/>
              <a:t>ocak işletmesi ve kömürün zenginleştirilmesinin de bir bedeli vardır. </a:t>
            </a: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Bu </a:t>
            </a:r>
            <a:r>
              <a:rPr lang="tr-TR" sz="2800" dirty="0"/>
              <a:t>evrede ortaya çıkan katı atıkların </a:t>
            </a:r>
            <a:r>
              <a:rPr lang="tr-TR" sz="2800" dirty="0" err="1"/>
              <a:t>bertarafı</a:t>
            </a:r>
            <a:r>
              <a:rPr lang="tr-TR" sz="2800" dirty="0"/>
              <a:t> önemli bir sorundur. Ayrıca, çalışanların ve çevrenin hem ortaya çıkacak hava kirliliğinden, hem de atık su kirliliğinden etkilenmesi mümkündür. </a:t>
            </a:r>
            <a:endParaRPr lang="tr-TR" sz="2800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3438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80512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7030A0"/>
                </a:solidFill>
              </a:rPr>
              <a:t>Elbistan </a:t>
            </a:r>
            <a:r>
              <a:rPr lang="tr-TR" sz="2000" b="1" dirty="0" err="1">
                <a:solidFill>
                  <a:srgbClr val="7030A0"/>
                </a:solidFill>
              </a:rPr>
              <a:t>Kışlaköy</a:t>
            </a:r>
            <a:r>
              <a:rPr lang="tr-TR" sz="2000" b="1" dirty="0">
                <a:solidFill>
                  <a:srgbClr val="7030A0"/>
                </a:solidFill>
              </a:rPr>
              <a:t> kömür </a:t>
            </a:r>
            <a:r>
              <a:rPr lang="tr-TR" sz="2000" b="1" dirty="0" smtClean="0">
                <a:solidFill>
                  <a:srgbClr val="7030A0"/>
                </a:solidFill>
              </a:rPr>
              <a:t>sahası</a:t>
            </a:r>
            <a:br>
              <a:rPr lang="tr-TR" sz="2000" b="1" dirty="0" smtClean="0">
                <a:solidFill>
                  <a:srgbClr val="7030A0"/>
                </a:solidFill>
              </a:rPr>
            </a:br>
            <a:r>
              <a:rPr lang="tr-TR" sz="2000" dirty="0" smtClean="0">
                <a:solidFill>
                  <a:srgbClr val="7030A0"/>
                </a:solidFill>
              </a:rPr>
              <a:t>Özellikle kömür işletmelerinde yüzeydeki topografya önemli ölçüde değişime uğrar. Böylesi bir üretime yönelik işlemlerde çevrenin tüm bileşenleri etkilenir.</a:t>
            </a:r>
            <a:r>
              <a:rPr lang="tr-TR" sz="2000" b="1" dirty="0"/>
              <a:t/>
            </a:r>
            <a:br>
              <a:rPr lang="tr-TR" sz="2000" b="1" dirty="0"/>
            </a:br>
            <a:endParaRPr lang="tr-TR" sz="2000" b="1" dirty="0"/>
          </a:p>
        </p:txBody>
      </p:sp>
      <p:pic>
        <p:nvPicPr>
          <p:cNvPr id="1026" name="Picture 2" descr="C:\Users\Fikret TEKIN\Desktop\enerji\Yeni klasör\DSCN03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3"/>
          <a:stretch>
            <a:fillRect/>
          </a:stretch>
        </p:blipFill>
        <p:spPr bwMode="auto">
          <a:xfrm>
            <a:off x="0" y="1417638"/>
            <a:ext cx="9143999" cy="544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668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200" dirty="0" smtClean="0">
                <a:solidFill>
                  <a:srgbClr val="7030A0"/>
                </a:solidFill>
              </a:rPr>
              <a:t>Bu evrede </a:t>
            </a:r>
            <a:r>
              <a:rPr lang="tr-TR" sz="2200" b="1" dirty="0" smtClean="0">
                <a:solidFill>
                  <a:srgbClr val="7030A0"/>
                </a:solidFill>
              </a:rPr>
              <a:t>kullanılacak teknoloji </a:t>
            </a:r>
            <a:r>
              <a:rPr lang="tr-TR" sz="2200" dirty="0" smtClean="0">
                <a:solidFill>
                  <a:srgbClr val="7030A0"/>
                </a:solidFill>
              </a:rPr>
              <a:t>ya da </a:t>
            </a:r>
            <a:r>
              <a:rPr lang="tr-TR" sz="2200" b="1" dirty="0" smtClean="0">
                <a:solidFill>
                  <a:srgbClr val="7030A0"/>
                </a:solidFill>
              </a:rPr>
              <a:t>uygulanan yöntemlerle </a:t>
            </a:r>
            <a:r>
              <a:rPr lang="tr-TR" sz="2200" dirty="0" smtClean="0">
                <a:solidFill>
                  <a:srgbClr val="7030A0"/>
                </a:solidFill>
              </a:rPr>
              <a:t>çevresel etkilerin denetlenmesi mümkündür. Örneğin tam mekanize </a:t>
            </a:r>
            <a:r>
              <a:rPr lang="tr-TR" sz="2200" dirty="0">
                <a:solidFill>
                  <a:srgbClr val="7030A0"/>
                </a:solidFill>
              </a:rPr>
              <a:t>yeraltı madenciliği, uzun ayak </a:t>
            </a:r>
            <a:r>
              <a:rPr lang="tr-TR" sz="2200" dirty="0" smtClean="0">
                <a:solidFill>
                  <a:srgbClr val="7030A0"/>
                </a:solidFill>
              </a:rPr>
              <a:t>sistemi ile en azından yüzeydeki morfolojinin korunması mümkündür.</a:t>
            </a:r>
            <a:r>
              <a:rPr lang="tr-TR" sz="2200" b="1" dirty="0">
                <a:solidFill>
                  <a:srgbClr val="7030A0"/>
                </a:solidFill>
              </a:rPr>
              <a:t/>
            </a:r>
            <a:br>
              <a:rPr lang="tr-TR" sz="2200" b="1" dirty="0">
                <a:solidFill>
                  <a:srgbClr val="7030A0"/>
                </a:solidFill>
              </a:rPr>
            </a:br>
            <a:endParaRPr lang="tr-TR" sz="2200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Fikret TEKIN\Desktop\enerji\Slovenya\DSCN13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638"/>
            <a:ext cx="9144000" cy="544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8128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326896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tr-TR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tr-TR" b="1" dirty="0" smtClean="0">
                <a:solidFill>
                  <a:srgbClr val="00B050"/>
                </a:solidFill>
              </a:rPr>
              <a:t>Bu </a:t>
            </a:r>
            <a:r>
              <a:rPr lang="tr-TR" b="1" dirty="0">
                <a:solidFill>
                  <a:srgbClr val="00B050"/>
                </a:solidFill>
              </a:rPr>
              <a:t>evrede ortaya çıkması olası etkiler de yerel düzeydedir </a:t>
            </a:r>
            <a:r>
              <a:rPr lang="tr-TR" b="1" dirty="0" smtClean="0">
                <a:solidFill>
                  <a:srgbClr val="00B050"/>
                </a:solidFill>
              </a:rPr>
              <a:t>ve ÇED planlamasında öngörülen önlemler ve </a:t>
            </a:r>
            <a:r>
              <a:rPr lang="tr-TR" b="1" dirty="0">
                <a:solidFill>
                  <a:srgbClr val="00B050"/>
                </a:solidFill>
              </a:rPr>
              <a:t>iyi bir planlama ile kısmen de olsa denetlenebilir.  </a:t>
            </a:r>
            <a:r>
              <a:rPr lang="tr-TR" dirty="0"/>
              <a:t>  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3762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solidFill>
                  <a:srgbClr val="0070C0"/>
                </a:solidFill>
              </a:rPr>
              <a:t/>
            </a:r>
            <a:br>
              <a:rPr lang="tr-TR" sz="3200" b="1" dirty="0" smtClean="0">
                <a:solidFill>
                  <a:srgbClr val="0070C0"/>
                </a:solidFill>
              </a:rPr>
            </a:br>
            <a:r>
              <a:rPr lang="tr-TR" sz="3200" b="1" dirty="0" smtClean="0">
                <a:solidFill>
                  <a:srgbClr val="0070C0"/>
                </a:solidFill>
              </a:rPr>
              <a:t>İşletme </a:t>
            </a:r>
            <a:r>
              <a:rPr lang="tr-TR" sz="3200" b="1" dirty="0">
                <a:solidFill>
                  <a:srgbClr val="0070C0"/>
                </a:solidFill>
              </a:rPr>
              <a:t>Evresi</a:t>
            </a:r>
            <a:br>
              <a:rPr lang="tr-TR" sz="3200" b="1" dirty="0">
                <a:solidFill>
                  <a:srgbClr val="0070C0"/>
                </a:solidFill>
              </a:rPr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İşletme </a:t>
            </a:r>
            <a:r>
              <a:rPr lang="tr-TR" dirty="0"/>
              <a:t>evresi, termik santrallerin yönetiminde en önemli evredir. Bu evrede, </a:t>
            </a:r>
            <a:r>
              <a:rPr lang="tr-TR" b="1" dirty="0"/>
              <a:t>çevrenin tüm bileşenleri kapsamlı olarak etkilenmektedir. </a:t>
            </a:r>
            <a:r>
              <a:rPr lang="tr-TR" dirty="0"/>
              <a:t>Toprak, su ve hava ortamlarının yanı sıra, ekosistemler, doğal ve kültürel mirası temsil eden varlıklar kaçınılmaz olarak etkilenmektedir. 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Bu </a:t>
            </a:r>
            <a:r>
              <a:rPr lang="tr-TR" dirty="0"/>
              <a:t>etkileri, çeşitli önlemlerle en azından minimize etmek mümkündür. </a:t>
            </a:r>
            <a:endParaRPr lang="tr-TR" dirty="0" smtClean="0"/>
          </a:p>
          <a:p>
            <a:pPr marL="0" indent="0" algn="ctr">
              <a:buNone/>
            </a:pPr>
            <a:r>
              <a:rPr lang="tr-TR" b="1" dirty="0" smtClean="0">
                <a:solidFill>
                  <a:srgbClr val="7030A0"/>
                </a:solidFill>
              </a:rPr>
              <a:t>Bunun </a:t>
            </a:r>
            <a:r>
              <a:rPr lang="tr-TR" b="1" dirty="0">
                <a:solidFill>
                  <a:srgbClr val="7030A0"/>
                </a:solidFill>
              </a:rPr>
              <a:t>için önce tesisleri tanımakta yarar vardır.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4880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tr-TR" sz="28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SUNUMUN İÇERİĞİ</a:t>
            </a:r>
          </a:p>
          <a:p>
            <a:pPr marL="0" indent="0" algn="ctr">
              <a:buNone/>
            </a:pPr>
            <a:endParaRPr lang="tr-TR" sz="28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GENEL BİLGİLER</a:t>
            </a: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YER </a:t>
            </a:r>
            <a:r>
              <a:rPr lang="tr-TR" sz="2800" b="1" dirty="0">
                <a:solidFill>
                  <a:srgbClr val="0070C0"/>
                </a:solidFill>
              </a:rPr>
              <a:t>SEÇİMİ VE ETKİ ALANININ </a:t>
            </a:r>
            <a:r>
              <a:rPr lang="tr-TR" sz="2800" b="1" dirty="0" smtClean="0">
                <a:solidFill>
                  <a:srgbClr val="0070C0"/>
                </a:solidFill>
              </a:rPr>
              <a:t>TANIMLANMASI</a:t>
            </a:r>
          </a:p>
          <a:p>
            <a:pPr marL="0" indent="0" algn="ctr">
              <a:buNone/>
            </a:pPr>
            <a:r>
              <a:rPr lang="tr-TR" sz="2800" b="1" dirty="0">
                <a:solidFill>
                  <a:srgbClr val="0070C0"/>
                </a:solidFill>
              </a:rPr>
              <a:t>MEVCUT DURUMUN TANIMLANMASI</a:t>
            </a: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TERMİK </a:t>
            </a:r>
            <a:r>
              <a:rPr lang="tr-TR" sz="2800" b="1" dirty="0">
                <a:solidFill>
                  <a:srgbClr val="0070C0"/>
                </a:solidFill>
              </a:rPr>
              <a:t>SANTRALLERİN ÇEVRESEL ETKİLERİ VE </a:t>
            </a:r>
            <a:r>
              <a:rPr lang="tr-TR" sz="2800" b="1" dirty="0" smtClean="0">
                <a:solidFill>
                  <a:srgbClr val="0070C0"/>
                </a:solidFill>
              </a:rPr>
              <a:t>DENETİMİ</a:t>
            </a:r>
          </a:p>
          <a:p>
            <a:pPr marL="0" indent="0" algn="ctr">
              <a:buNone/>
            </a:pPr>
            <a:r>
              <a:rPr lang="tr-TR" sz="2800" b="1" dirty="0">
                <a:solidFill>
                  <a:srgbClr val="0070C0"/>
                </a:solidFill>
              </a:rPr>
              <a:t>Planlama ve Hazırlık Evresi </a:t>
            </a:r>
            <a:endParaRPr lang="tr-TR" sz="28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0070C0"/>
                </a:solidFill>
              </a:rPr>
              <a:t>İnşaat evresi</a:t>
            </a:r>
            <a:endParaRPr lang="tr-TR" sz="28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tr-TR" sz="2800" b="1" dirty="0">
                <a:solidFill>
                  <a:srgbClr val="0070C0"/>
                </a:solidFill>
              </a:rPr>
              <a:t>İşletme </a:t>
            </a:r>
            <a:r>
              <a:rPr lang="tr-TR" sz="2800" b="1" dirty="0" smtClean="0">
                <a:solidFill>
                  <a:srgbClr val="0070C0"/>
                </a:solidFill>
              </a:rPr>
              <a:t>Evresi</a:t>
            </a:r>
          </a:p>
          <a:p>
            <a:pPr marL="0" indent="0" algn="ctr">
              <a:buNone/>
            </a:pPr>
            <a:r>
              <a:rPr lang="tr-TR" sz="2800" b="1" dirty="0">
                <a:solidFill>
                  <a:srgbClr val="0070C0"/>
                </a:solidFill>
              </a:rPr>
              <a:t>İyileştirme </a:t>
            </a:r>
            <a:r>
              <a:rPr lang="tr-TR" sz="2800" b="1" dirty="0" smtClean="0">
                <a:solidFill>
                  <a:srgbClr val="0070C0"/>
                </a:solidFill>
              </a:rPr>
              <a:t>Evresi</a:t>
            </a:r>
          </a:p>
          <a:p>
            <a:pPr marL="0" indent="0" algn="ctr">
              <a:buNone/>
            </a:pPr>
            <a:r>
              <a:rPr lang="tr-TR" sz="2800" b="1" dirty="0">
                <a:solidFill>
                  <a:srgbClr val="0070C0"/>
                </a:solidFill>
              </a:rPr>
              <a:t>TERMİK SANTRALLERİN ÇEVRESEL ETKİLERİNİN </a:t>
            </a:r>
            <a:r>
              <a:rPr lang="tr-TR" sz="2800" b="1" dirty="0" smtClean="0">
                <a:solidFill>
                  <a:srgbClr val="0070C0"/>
                </a:solidFill>
              </a:rPr>
              <a:t>DEĞERLENDİRİLMESİ</a:t>
            </a:r>
          </a:p>
          <a:p>
            <a:pPr marL="0" indent="0" algn="ctr">
              <a:buNone/>
            </a:pPr>
            <a:r>
              <a:rPr lang="tr-TR" sz="2800" b="1" dirty="0">
                <a:solidFill>
                  <a:srgbClr val="0070C0"/>
                </a:solidFill>
              </a:rPr>
              <a:t>SONUÇLAR VE ÖNERİLER</a:t>
            </a:r>
          </a:p>
          <a:p>
            <a:pPr marL="0" indent="0" algn="ctr">
              <a:buNone/>
            </a:pPr>
            <a:endParaRPr lang="tr-TR" b="1" i="1" dirty="0"/>
          </a:p>
          <a:p>
            <a:pPr marL="0" indent="0" algn="ctr">
              <a:buNone/>
            </a:pPr>
            <a:endParaRPr lang="tr-T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3223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>
                <a:solidFill>
                  <a:srgbClr val="0070C0"/>
                </a:solidFill>
              </a:rPr>
              <a:t>Bir termik santralin genel görünümü (Ocak ve diğerleri, 2013)</a:t>
            </a:r>
          </a:p>
        </p:txBody>
      </p:sp>
      <p:pic>
        <p:nvPicPr>
          <p:cNvPr id="2050" name="Picture 2" descr="Şekil 4, 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" t="2518" r="2334" b="2564"/>
          <a:stretch/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7338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Resim 14" descr="http://upload.wikimedia.org/wikipedia/commons/thumb/e/e5/PowerStation2.svg/595px-PowerStation2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892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Resim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4766"/>
            <a:ext cx="9144000" cy="2983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51520" y="260648"/>
            <a:ext cx="39015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0070C0"/>
                </a:solidFill>
              </a:rPr>
              <a:t>Termik Santral Şeması (Başaran, 2017).</a:t>
            </a:r>
          </a:p>
          <a:p>
            <a:endParaRPr lang="tr-T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3683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0070C0"/>
                </a:solidFill>
              </a:rPr>
              <a:t>BAŞLICA SORUNLAR</a:t>
            </a:r>
            <a:endParaRPr lang="tr-TR" sz="3200" b="1" dirty="0">
              <a:solidFill>
                <a:srgbClr val="0070C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tr-TR" b="1" i="1" dirty="0" smtClean="0"/>
          </a:p>
          <a:p>
            <a:pPr marL="0" indent="0" algn="ctr">
              <a:buNone/>
            </a:pPr>
            <a:r>
              <a:rPr lang="tr-TR" sz="2800" b="1" dirty="0" err="1" smtClean="0">
                <a:solidFill>
                  <a:srgbClr val="7030A0"/>
                </a:solidFill>
              </a:rPr>
              <a:t>Desülfürizasyon</a:t>
            </a:r>
            <a:r>
              <a:rPr lang="tr-TR" sz="2800" b="1" dirty="0">
                <a:solidFill>
                  <a:srgbClr val="7030A0"/>
                </a:solidFill>
              </a:rPr>
              <a:t>, </a:t>
            </a:r>
            <a:endParaRPr lang="tr-TR" sz="2800" b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7030A0"/>
                </a:solidFill>
              </a:rPr>
              <a:t>Atıklar,</a:t>
            </a:r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7030A0"/>
                </a:solidFill>
              </a:rPr>
              <a:t>Kül</a:t>
            </a:r>
            <a:r>
              <a:rPr lang="tr-TR" sz="2800" b="1" dirty="0">
                <a:solidFill>
                  <a:srgbClr val="7030A0"/>
                </a:solidFill>
              </a:rPr>
              <a:t>, Partikül </a:t>
            </a:r>
            <a:r>
              <a:rPr lang="tr-TR" sz="2800" b="1" dirty="0" smtClean="0">
                <a:solidFill>
                  <a:srgbClr val="7030A0"/>
                </a:solidFill>
              </a:rPr>
              <a:t>Sorunları (Hava kirliliği)</a:t>
            </a:r>
          </a:p>
          <a:p>
            <a:pPr marL="0" indent="0" algn="ctr">
              <a:buNone/>
            </a:pPr>
            <a:r>
              <a:rPr lang="tr-TR" sz="2800" b="1" dirty="0">
                <a:solidFill>
                  <a:srgbClr val="7030A0"/>
                </a:solidFill>
              </a:rPr>
              <a:t>Su sıcaklığı </a:t>
            </a:r>
          </a:p>
          <a:p>
            <a:pPr marL="0" indent="0" algn="ctr">
              <a:buNone/>
            </a:pPr>
            <a:r>
              <a:rPr lang="tr-TR" sz="2800" b="1" dirty="0">
                <a:solidFill>
                  <a:srgbClr val="7030A0"/>
                </a:solidFill>
              </a:rPr>
              <a:t>CO</a:t>
            </a:r>
            <a:r>
              <a:rPr lang="tr-TR" sz="2800" b="1" baseline="-25000" dirty="0">
                <a:solidFill>
                  <a:srgbClr val="7030A0"/>
                </a:solidFill>
              </a:rPr>
              <a:t>2 </a:t>
            </a:r>
            <a:r>
              <a:rPr lang="tr-TR" sz="2800" b="1" dirty="0">
                <a:solidFill>
                  <a:srgbClr val="7030A0"/>
                </a:solidFill>
              </a:rPr>
              <a:t>ve Atık Isı </a:t>
            </a:r>
          </a:p>
          <a:p>
            <a:pPr marL="0" indent="0" algn="ctr">
              <a:buNone/>
            </a:pPr>
            <a:r>
              <a:rPr lang="tr-TR" sz="2800" b="1" dirty="0">
                <a:solidFill>
                  <a:srgbClr val="7030A0"/>
                </a:solidFill>
              </a:rPr>
              <a:t>Sağlık sorunları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5992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sz="3200" b="1" dirty="0" err="1" smtClean="0">
                <a:solidFill>
                  <a:srgbClr val="7030A0"/>
                </a:solidFill>
              </a:rPr>
              <a:t>Desülfürizasyon</a:t>
            </a:r>
            <a:endParaRPr lang="tr-TR" dirty="0"/>
          </a:p>
        </p:txBody>
      </p:sp>
      <p:pic>
        <p:nvPicPr>
          <p:cNvPr id="2050" name="Picture 2" descr="C:\Users\Fikret TEKIN\Desktop\enerji\Yeni klasör\sdfs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00656"/>
            <a:ext cx="5930231" cy="445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0" y="1417638"/>
            <a:ext cx="91440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Termik santrallerinin </a:t>
            </a:r>
            <a:r>
              <a:rPr lang="tr-TR" b="1" dirty="0" err="1">
                <a:solidFill>
                  <a:srgbClr val="0070C0"/>
                </a:solidFill>
              </a:rPr>
              <a:t>delsülfürizasyon</a:t>
            </a:r>
            <a:r>
              <a:rPr lang="tr-TR" b="1" dirty="0">
                <a:solidFill>
                  <a:srgbClr val="0070C0"/>
                </a:solidFill>
              </a:rPr>
              <a:t> sisteminin olmamasının yanı sıra,  </a:t>
            </a:r>
            <a:endParaRPr lang="tr-TR" b="1" dirty="0" smtClean="0">
              <a:solidFill>
                <a:srgbClr val="0070C0"/>
              </a:solidFill>
            </a:endParaRPr>
          </a:p>
          <a:p>
            <a:pPr algn="ctr"/>
            <a:r>
              <a:rPr lang="tr-TR" b="1" dirty="0" smtClean="0">
                <a:solidFill>
                  <a:srgbClr val="0070C0"/>
                </a:solidFill>
              </a:rPr>
              <a:t>kömür </a:t>
            </a:r>
            <a:r>
              <a:rPr lang="tr-TR" b="1" dirty="0">
                <a:solidFill>
                  <a:srgbClr val="0070C0"/>
                </a:solidFill>
              </a:rPr>
              <a:t>rezervine yakın ve ovalarda olması, bu sorunu çevre açısından olumsuz etkilemektedir</a:t>
            </a:r>
            <a:r>
              <a:rPr lang="tr-TR" b="1" dirty="0" smtClean="0">
                <a:solidFill>
                  <a:srgbClr val="0070C0"/>
                </a:solidFill>
              </a:rPr>
              <a:t>. </a:t>
            </a:r>
          </a:p>
          <a:p>
            <a:pPr algn="ctr"/>
            <a:r>
              <a:rPr lang="tr-TR" b="1" dirty="0" err="1" smtClean="0">
                <a:solidFill>
                  <a:srgbClr val="0070C0"/>
                </a:solidFill>
              </a:rPr>
              <a:t>Desülfürizasyon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>
                <a:solidFill>
                  <a:srgbClr val="0070C0"/>
                </a:solidFill>
              </a:rPr>
              <a:t>sistemi, Kangal Termik Santrali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2002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rgbClr val="7030A0"/>
                </a:solidFill>
              </a:rPr>
              <a:t>Atıklar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b="1" dirty="0" smtClean="0"/>
              <a:t>Katı, sıvı ve gaz atıklar </a:t>
            </a:r>
            <a:r>
              <a:rPr lang="tr-TR" sz="2800" dirty="0" smtClean="0"/>
              <a:t>ortaya çıkar.</a:t>
            </a:r>
          </a:p>
          <a:p>
            <a:pPr marL="0" indent="0" algn="ctr">
              <a:buNone/>
            </a:pPr>
            <a:r>
              <a:rPr lang="tr-TR" sz="2800" dirty="0" smtClean="0"/>
              <a:t>Katı atıklar için mutlaka bir </a:t>
            </a:r>
            <a:r>
              <a:rPr lang="tr-TR" sz="2800" dirty="0" err="1" smtClean="0"/>
              <a:t>deponi</a:t>
            </a:r>
            <a:r>
              <a:rPr lang="tr-TR" sz="2800" dirty="0" smtClean="0"/>
              <a:t> alanına ihtiyaç var. </a:t>
            </a:r>
            <a:r>
              <a:rPr lang="tr-TR" sz="2800" dirty="0" err="1" smtClean="0"/>
              <a:t>Deponi</a:t>
            </a:r>
            <a:r>
              <a:rPr lang="tr-TR" sz="2800" dirty="0" smtClean="0"/>
              <a:t> alanının ihtiyaca uygun düzenlenmesi gerekmektedir.</a:t>
            </a:r>
          </a:p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Sıvı atıklar ise kullanılan sulardan kaynaklanmaktadır. Bu suların da uygun bir şekilde arıtılıp alıcı ortama vermek gerekmektedir.</a:t>
            </a:r>
          </a:p>
          <a:p>
            <a:pPr marL="0" indent="0" algn="ctr">
              <a:buNone/>
            </a:pPr>
            <a:r>
              <a:rPr lang="tr-TR" sz="2800" dirty="0" smtClean="0"/>
              <a:t>Gaz atıkların bileşimi ise kullanılacak enerji türüne göre değişir.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9823953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solidFill>
                  <a:srgbClr val="7030A0"/>
                </a:solidFill>
              </a:rPr>
              <a:t/>
            </a:r>
            <a:br>
              <a:rPr lang="tr-TR" sz="3200" b="1" dirty="0" smtClean="0">
                <a:solidFill>
                  <a:srgbClr val="7030A0"/>
                </a:solidFill>
              </a:rPr>
            </a:br>
            <a:r>
              <a:rPr lang="tr-TR" sz="3200" b="1" dirty="0" smtClean="0">
                <a:solidFill>
                  <a:srgbClr val="7030A0"/>
                </a:solidFill>
              </a:rPr>
              <a:t>Kül</a:t>
            </a:r>
            <a:r>
              <a:rPr lang="tr-TR" sz="3200" b="1" dirty="0">
                <a:solidFill>
                  <a:srgbClr val="7030A0"/>
                </a:solidFill>
              </a:rPr>
              <a:t>, Partikül Sorunları (Hava kirliliği)</a:t>
            </a:r>
            <a:r>
              <a:rPr lang="tr-TR" b="1" dirty="0">
                <a:solidFill>
                  <a:srgbClr val="7030A0"/>
                </a:solidFill>
              </a:rPr>
              <a:t/>
            </a:r>
            <a:br>
              <a:rPr lang="tr-TR" b="1" dirty="0">
                <a:solidFill>
                  <a:srgbClr val="7030A0"/>
                </a:solidFill>
              </a:rPr>
            </a:br>
            <a:endParaRPr lang="tr-TR" dirty="0"/>
          </a:p>
        </p:txBody>
      </p:sp>
      <p:pic>
        <p:nvPicPr>
          <p:cNvPr id="3074" name="Picture 2" descr="Şekil 5, 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43" y="2492896"/>
            <a:ext cx="7498313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0" y="1417638"/>
            <a:ext cx="914400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Baca </a:t>
            </a:r>
            <a:r>
              <a:rPr lang="tr-TR" dirty="0"/>
              <a:t>gazları ile birlikte hava ortamına verilen </a:t>
            </a:r>
            <a:r>
              <a:rPr lang="tr-TR" b="1" dirty="0">
                <a:solidFill>
                  <a:srgbClr val="7030A0"/>
                </a:solidFill>
              </a:rPr>
              <a:t>uçucu küller </a:t>
            </a:r>
            <a:r>
              <a:rPr lang="tr-TR" dirty="0"/>
              <a:t>yağmur suları ile tekrar yeryüzüne inmekte, bu da yüzey ve yeraltı sularında çeşitli kirliliklere neden olmaktadır</a:t>
            </a:r>
            <a:r>
              <a:rPr lang="tr-TR" dirty="0" smtClean="0"/>
              <a:t>. Bir </a:t>
            </a:r>
            <a:r>
              <a:rPr lang="tr-TR" dirty="0"/>
              <a:t>termik santralin ürünü su buharı ve diğer kirleticileri içeren baca gazı </a:t>
            </a:r>
            <a:r>
              <a:rPr lang="tr-TR" dirty="0" smtClean="0"/>
              <a:t>(</a:t>
            </a:r>
            <a:r>
              <a:rPr lang="tr-TR" dirty="0"/>
              <a:t>Ocak ve diğerleri, 2013).</a:t>
            </a: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45548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dirty="0"/>
              <a:t>AB’de ve Türkiye’de kullanılan kömürlere dair havadaki kirletici emisyon değerleri görülmektedir (TMMOB Çevre Mühendisleri Odası, 2012). </a:t>
            </a:r>
          </a:p>
        </p:txBody>
      </p:sp>
      <p:pic>
        <p:nvPicPr>
          <p:cNvPr id="4098" name="Picture 2" descr="Ekran Alıntıs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638"/>
            <a:ext cx="9144000" cy="544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108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406104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Enerji </a:t>
            </a:r>
            <a:r>
              <a:rPr lang="tr-TR" sz="2800" dirty="0"/>
              <a:t>ve Tabii Kaynaklar Bakanı </a:t>
            </a:r>
            <a:endParaRPr lang="tr-TR" sz="2800" dirty="0" smtClean="0"/>
          </a:p>
          <a:p>
            <a:pPr marL="0" indent="0" algn="ctr">
              <a:buNone/>
            </a:pPr>
            <a:r>
              <a:rPr lang="tr-TR" sz="2800" b="1" i="1" dirty="0" smtClean="0"/>
              <a:t>“Yerli </a:t>
            </a:r>
            <a:r>
              <a:rPr lang="tr-TR" sz="2800" b="1" i="1" dirty="0"/>
              <a:t>kömürde yeni nesil ileri teknoloji santralleri kurma şartı getiriyoruz, yerli kömüre dayalı ihalelerde birinci şartımız emisyon değerlerini, AB kriterleri dikkate alınarak belirliyoruz”</a:t>
            </a:r>
            <a:r>
              <a:rPr lang="tr-TR" sz="2800" dirty="0"/>
              <a:t> demektedir. </a:t>
            </a: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Peki </a:t>
            </a:r>
            <a:r>
              <a:rPr lang="tr-TR" sz="2800" dirty="0"/>
              <a:t>o halde eski santrallerin emisyon değerleri ne olacak? Bu konuda sürekli ertelenen </a:t>
            </a:r>
            <a:r>
              <a:rPr lang="tr-TR" sz="2800" dirty="0" err="1"/>
              <a:t>desülfürizasyon</a:t>
            </a:r>
            <a:r>
              <a:rPr lang="tr-TR" sz="2800" dirty="0"/>
              <a:t> kurma üniteleri ne zaman hayata geçirilecek?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74026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7030A0"/>
                </a:solidFill>
              </a:rPr>
              <a:t/>
            </a:r>
            <a:br>
              <a:rPr lang="tr-TR" sz="3600" b="1" dirty="0" smtClean="0">
                <a:solidFill>
                  <a:srgbClr val="7030A0"/>
                </a:solidFill>
              </a:rPr>
            </a:br>
            <a:r>
              <a:rPr lang="tr-TR" sz="3600" b="1" dirty="0" smtClean="0">
                <a:solidFill>
                  <a:srgbClr val="7030A0"/>
                </a:solidFill>
              </a:rPr>
              <a:t>Su </a:t>
            </a:r>
            <a:r>
              <a:rPr lang="tr-TR" sz="3600" b="1" dirty="0">
                <a:solidFill>
                  <a:srgbClr val="7030A0"/>
                </a:solidFill>
              </a:rPr>
              <a:t>sıcaklığı </a:t>
            </a:r>
            <a:r>
              <a:rPr lang="tr-TR" b="1" dirty="0">
                <a:solidFill>
                  <a:srgbClr val="7030A0"/>
                </a:solidFill>
              </a:rPr>
              <a:t/>
            </a:r>
            <a:br>
              <a:rPr lang="tr-TR" b="1" dirty="0">
                <a:solidFill>
                  <a:srgbClr val="7030A0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36512" y="1417638"/>
            <a:ext cx="9180512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/>
              <a:t>Su sıcaklığı, ekolojik yaşam açısından da önemli bir değişkendir. </a:t>
            </a:r>
          </a:p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Santral </a:t>
            </a:r>
            <a:r>
              <a:rPr lang="tr-TR" sz="2800" dirty="0"/>
              <a:t>soğutma suyunun denize boşaltılması durumunda, bunun deniz eko sistemini bozabileceği </a:t>
            </a:r>
            <a:r>
              <a:rPr lang="tr-TR" sz="2800" dirty="0" smtClean="0"/>
              <a:t>göz ardı edilmemelidir </a:t>
            </a:r>
            <a:r>
              <a:rPr lang="tr-TR" sz="2800" dirty="0"/>
              <a:t>(Smith ve </a:t>
            </a:r>
            <a:r>
              <a:rPr lang="tr-TR" sz="2800" dirty="0" err="1"/>
              <a:t>Tirpak</a:t>
            </a:r>
            <a:r>
              <a:rPr lang="tr-TR" sz="2800" dirty="0"/>
              <a:t>, 1989, </a:t>
            </a:r>
            <a:r>
              <a:rPr lang="tr-TR" sz="2800" dirty="0" err="1"/>
              <a:t>Storch</a:t>
            </a:r>
            <a:r>
              <a:rPr lang="tr-TR" sz="2800" dirty="0"/>
              <a:t> ve diğerleri, 1992; Çakmak, 2013’den</a:t>
            </a:r>
            <a:r>
              <a:rPr lang="tr-TR" sz="2800" dirty="0" smtClean="0"/>
              <a:t>).</a:t>
            </a:r>
          </a:p>
          <a:p>
            <a:pPr marL="0" indent="0" algn="ctr">
              <a:buNone/>
            </a:pPr>
            <a:r>
              <a:rPr lang="tr-TR" sz="2800" dirty="0" smtClean="0"/>
              <a:t>Bunun için hava soğutmalı sistemler bir çözüm olabilir.</a:t>
            </a:r>
          </a:p>
          <a:p>
            <a:pPr marL="0" indent="0">
              <a:buNone/>
            </a:pPr>
            <a:endParaRPr lang="tr-TR" sz="2800" dirty="0" smtClean="0"/>
          </a:p>
          <a:p>
            <a:pPr marL="0" indent="0">
              <a:buNone/>
            </a:pPr>
            <a:endParaRPr lang="tr-TR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086628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100" b="1" dirty="0" smtClean="0">
                <a:solidFill>
                  <a:srgbClr val="7030A0"/>
                </a:solidFill>
              </a:rPr>
              <a:t>CO</a:t>
            </a:r>
            <a:r>
              <a:rPr lang="tr-TR" sz="3100" b="1" baseline="-25000" dirty="0" smtClean="0">
                <a:solidFill>
                  <a:srgbClr val="7030A0"/>
                </a:solidFill>
              </a:rPr>
              <a:t>2 </a:t>
            </a:r>
            <a:r>
              <a:rPr lang="tr-TR" sz="3100" b="1" dirty="0">
                <a:solidFill>
                  <a:srgbClr val="7030A0"/>
                </a:solidFill>
              </a:rPr>
              <a:t>ve Atık Isı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 smtClean="0"/>
              <a:t>Küresel </a:t>
            </a:r>
            <a:r>
              <a:rPr lang="tr-TR" dirty="0"/>
              <a:t>ve bölgesel ısınmayı değerlendirmede atık ısı ve CO</a:t>
            </a:r>
            <a:r>
              <a:rPr lang="tr-TR" baseline="-25000" dirty="0"/>
              <a:t>2</a:t>
            </a:r>
            <a:r>
              <a:rPr lang="tr-TR" dirty="0"/>
              <a:t> yayılımı iki temel </a:t>
            </a:r>
            <a:r>
              <a:rPr lang="tr-TR" dirty="0" smtClean="0"/>
              <a:t>değişkendir. </a:t>
            </a:r>
          </a:p>
          <a:p>
            <a:pPr marL="0" indent="0" algn="ctr">
              <a:buNone/>
            </a:pPr>
            <a:r>
              <a:rPr lang="tr-TR" dirty="0"/>
              <a:t>Su buharı, toz ve </a:t>
            </a:r>
            <a:r>
              <a:rPr lang="tr-TR" dirty="0" smtClean="0"/>
              <a:t>SO</a:t>
            </a:r>
            <a:r>
              <a:rPr lang="tr-TR" baseline="-25000" dirty="0" smtClean="0"/>
              <a:t>2</a:t>
            </a:r>
            <a:r>
              <a:rPr lang="tr-TR" dirty="0" smtClean="0"/>
              <a:t>, duman </a:t>
            </a:r>
            <a:r>
              <a:rPr lang="tr-TR" dirty="0"/>
              <a:t>ve bulut oluşumuna neden olsa bile, bunların </a:t>
            </a:r>
            <a:r>
              <a:rPr lang="tr-TR" dirty="0" smtClean="0"/>
              <a:t>küresel ısınma </a:t>
            </a:r>
            <a:r>
              <a:rPr lang="tr-TR" dirty="0"/>
              <a:t>açısından çok da anlamlı olmadığı bilimsel verilerle açıklanmıştır (</a:t>
            </a:r>
            <a:r>
              <a:rPr lang="tr-TR" dirty="0" err="1"/>
              <a:t>Kellermeyer</a:t>
            </a:r>
            <a:r>
              <a:rPr lang="tr-TR" dirty="0"/>
              <a:t>, 1980; </a:t>
            </a:r>
            <a:r>
              <a:rPr lang="tr-TR" dirty="0" err="1"/>
              <a:t>Wikipedia</a:t>
            </a:r>
            <a:r>
              <a:rPr lang="tr-TR" dirty="0"/>
              <a:t>, 2010).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Yapılan </a:t>
            </a:r>
            <a:r>
              <a:rPr lang="tr-TR" dirty="0"/>
              <a:t>değerlendirmeye göre, fosil yakıtların çevre açısından yarattığı yük, diğer enerji türleri ile kıyaslandığında makul bir düzeye işaret </a:t>
            </a:r>
            <a:r>
              <a:rPr lang="tr-TR" dirty="0" smtClean="0"/>
              <a:t>etmediği </a:t>
            </a:r>
            <a:r>
              <a:rPr lang="tr-TR" dirty="0"/>
              <a:t>ileri sürülmektedir.</a:t>
            </a:r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444687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solidFill>
                  <a:srgbClr val="0070C0"/>
                </a:solidFill>
              </a:rPr>
              <a:t/>
            </a:r>
            <a:br>
              <a:rPr lang="tr-TR" sz="3200" b="1" dirty="0" smtClean="0">
                <a:solidFill>
                  <a:srgbClr val="0070C0"/>
                </a:solidFill>
              </a:rPr>
            </a:br>
            <a:r>
              <a:rPr lang="tr-TR" sz="3200" b="1" dirty="0" smtClean="0">
                <a:solidFill>
                  <a:srgbClr val="0070C0"/>
                </a:solidFill>
              </a:rPr>
              <a:t>GENEL </a:t>
            </a:r>
            <a:r>
              <a:rPr lang="tr-TR" sz="3200" b="1" dirty="0">
                <a:solidFill>
                  <a:srgbClr val="0070C0"/>
                </a:solidFill>
              </a:rPr>
              <a:t>BİLGİLER</a:t>
            </a:r>
            <a:br>
              <a:rPr lang="tr-TR" sz="3200" b="1" dirty="0">
                <a:solidFill>
                  <a:srgbClr val="0070C0"/>
                </a:solidFill>
              </a:rPr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Yaşanmış </a:t>
            </a:r>
            <a:r>
              <a:rPr lang="tr-TR" dirty="0"/>
              <a:t>deneyimlere göre, termik santrallerin </a:t>
            </a:r>
            <a:r>
              <a:rPr lang="tr-TR" dirty="0" smtClean="0"/>
              <a:t>yer seçimi ve yönetimi karşılıklı birbirini etkilemektedir. Bu tesislere dair süreçlerin her evresinde çevrenin </a:t>
            </a:r>
            <a:r>
              <a:rPr lang="tr-TR" dirty="0"/>
              <a:t>toprak su, hava, gürültü, kültürel, </a:t>
            </a:r>
            <a:r>
              <a:rPr lang="tr-TR" dirty="0" err="1" smtClean="0"/>
              <a:t>sosyo</a:t>
            </a:r>
            <a:r>
              <a:rPr lang="tr-TR" dirty="0" smtClean="0"/>
              <a:t>-ekonomi </a:t>
            </a:r>
            <a:r>
              <a:rPr lang="tr-TR" dirty="0"/>
              <a:t>ve </a:t>
            </a:r>
            <a:r>
              <a:rPr lang="tr-TR" dirty="0" smtClean="0"/>
              <a:t>ekoloji </a:t>
            </a:r>
            <a:r>
              <a:rPr lang="tr-TR" dirty="0"/>
              <a:t>gibi tüm bileşenleri etkilenmektedir. 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Dolayısıyla </a:t>
            </a:r>
            <a:r>
              <a:rPr lang="tr-TR" dirty="0"/>
              <a:t>yer </a:t>
            </a:r>
            <a:r>
              <a:rPr lang="tr-TR" dirty="0" smtClean="0"/>
              <a:t>seçiminde, gözetilmesi </a:t>
            </a:r>
            <a:r>
              <a:rPr lang="tr-TR" dirty="0"/>
              <a:t>gereken </a:t>
            </a:r>
            <a:r>
              <a:rPr lang="tr-TR" dirty="0" smtClean="0"/>
              <a:t>faktörlerin ve </a:t>
            </a:r>
            <a:r>
              <a:rPr lang="tr-TR" dirty="0"/>
              <a:t>tesislerin etkileyeceği </a:t>
            </a:r>
            <a:r>
              <a:rPr lang="tr-TR" dirty="0" smtClean="0"/>
              <a:t>alanların belirlemesi 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49983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/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sz="3600" b="1" dirty="0" smtClean="0">
                <a:solidFill>
                  <a:srgbClr val="7030A0"/>
                </a:solidFill>
              </a:rPr>
              <a:t>Sağlık </a:t>
            </a:r>
            <a:r>
              <a:rPr lang="tr-TR" sz="3600" b="1" dirty="0">
                <a:solidFill>
                  <a:srgbClr val="7030A0"/>
                </a:solidFill>
              </a:rPr>
              <a:t>sorunları </a:t>
            </a:r>
            <a:r>
              <a:rPr lang="tr-TR" b="1" dirty="0">
                <a:solidFill>
                  <a:srgbClr val="7030A0"/>
                </a:solidFill>
              </a:rPr>
              <a:t/>
            </a:r>
            <a:br>
              <a:rPr lang="tr-TR" b="1" dirty="0">
                <a:solidFill>
                  <a:srgbClr val="7030A0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39573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Dünya </a:t>
            </a:r>
            <a:r>
              <a:rPr lang="tr-TR" dirty="0"/>
              <a:t>Sağlık ve Çevre Birliği’nin (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Environment </a:t>
            </a:r>
            <a:r>
              <a:rPr lang="tr-TR" dirty="0" err="1"/>
              <a:t>Alliance</a:t>
            </a:r>
            <a:r>
              <a:rPr lang="tr-TR" dirty="0"/>
              <a:t>- HEAL) yayınladığı verilere göre Türkiye’de taşkömürü ve linyite dayalı elektrik üretiminde bulunan termik santrallerin kirletici </a:t>
            </a:r>
            <a:r>
              <a:rPr lang="tr-TR" dirty="0" err="1"/>
              <a:t>salımları</a:t>
            </a:r>
            <a:r>
              <a:rPr lang="tr-TR" dirty="0"/>
              <a:t> ciddi sağlık sorunları yaratmaktadır. </a:t>
            </a:r>
            <a:endParaRPr lang="tr-TR" dirty="0" smtClean="0"/>
          </a:p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Kömür </a:t>
            </a:r>
            <a:r>
              <a:rPr lang="tr-TR" dirty="0" err="1"/>
              <a:t>santrallerinın</a:t>
            </a:r>
            <a:r>
              <a:rPr lang="tr-TR" dirty="0"/>
              <a:t> yol açtığı hava kirliliği en başta akciğer ve kalp üzerinde etkili olmaktadır. Bronşit, </a:t>
            </a:r>
            <a:r>
              <a:rPr lang="tr-TR" dirty="0" err="1"/>
              <a:t>anfizem</a:t>
            </a:r>
            <a:r>
              <a:rPr lang="tr-TR" dirty="0"/>
              <a:t>, cilt ve akciğer kanserleri ile kalp-damar hastalıklarındaki artışın temel nedeni hava kirliliğidir.</a:t>
            </a:r>
          </a:p>
          <a:p>
            <a:pPr marL="0" indent="0" algn="ctr">
              <a:buNone/>
            </a:pPr>
            <a:r>
              <a:rPr lang="tr-TR" dirty="0"/>
              <a:t> </a:t>
            </a:r>
          </a:p>
          <a:p>
            <a:pPr marL="0" indent="0" algn="ctr">
              <a:buNone/>
            </a:pPr>
            <a:r>
              <a:rPr lang="tr-TR" dirty="0"/>
              <a:t>Ayrıca, havaya salınan ağır metaller, aromatik hidrokarbonlar ve kalıcı organik kirleticilerin çeşitli biçimlerde </a:t>
            </a:r>
            <a:r>
              <a:rPr lang="tr-TR" dirty="0" smtClean="0"/>
              <a:t>insanı ve çevre sağlığını etkilemektedir. </a:t>
            </a:r>
            <a:r>
              <a:rPr lang="tr-TR" dirty="0"/>
              <a:t>Özellikle çocuklar, yaşlılar ve hastalar daha çok bu kirleticilerden etkilenmektedir. </a:t>
            </a:r>
            <a:r>
              <a:rPr lang="tr-TR" b="1" dirty="0"/>
              <a:t>Sağlık faturasının milli ekonomiye yükü ise 2.9 ile 3.6 milyar avro/yıl olduğu </a:t>
            </a:r>
            <a:r>
              <a:rPr lang="tr-TR" dirty="0"/>
              <a:t>değerlendirilmektedir.</a:t>
            </a:r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6754631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solidFill>
                  <a:srgbClr val="0070C0"/>
                </a:solidFill>
              </a:rPr>
              <a:t/>
            </a:r>
            <a:br>
              <a:rPr lang="tr-TR" sz="3200" b="1" dirty="0" smtClean="0">
                <a:solidFill>
                  <a:srgbClr val="0070C0"/>
                </a:solidFill>
              </a:rPr>
            </a:br>
            <a:r>
              <a:rPr lang="tr-TR" sz="3200" b="1" dirty="0" smtClean="0">
                <a:solidFill>
                  <a:srgbClr val="0070C0"/>
                </a:solidFill>
              </a:rPr>
              <a:t>İyileştirme </a:t>
            </a:r>
            <a:r>
              <a:rPr lang="tr-TR" sz="3200" b="1" dirty="0">
                <a:solidFill>
                  <a:srgbClr val="0070C0"/>
                </a:solidFill>
              </a:rPr>
              <a:t>Evresi</a:t>
            </a:r>
            <a:br>
              <a:rPr lang="tr-TR" sz="3200" b="1" dirty="0">
                <a:solidFill>
                  <a:srgbClr val="0070C0"/>
                </a:solidFill>
              </a:rPr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Termik </a:t>
            </a:r>
            <a:r>
              <a:rPr lang="tr-TR" sz="2800" dirty="0"/>
              <a:t>santrallerin iyileştirme  </a:t>
            </a:r>
            <a:r>
              <a:rPr lang="tr-TR" sz="2800" b="1" i="1" dirty="0"/>
              <a:t>(Rehabilitasyon – Revizyon) </a:t>
            </a:r>
            <a:r>
              <a:rPr lang="tr-TR" sz="2800" dirty="0"/>
              <a:t>evresi, kömür işletmeleri dâhil, </a:t>
            </a:r>
            <a:r>
              <a:rPr lang="tr-TR" sz="2800" b="1" dirty="0">
                <a:solidFill>
                  <a:srgbClr val="7030A0"/>
                </a:solidFill>
              </a:rPr>
              <a:t>tesislerin yönetiminin her evresini de içerecek şekilde </a:t>
            </a:r>
            <a:r>
              <a:rPr lang="tr-TR" sz="2800" dirty="0"/>
              <a:t>planlanmalıdır. </a:t>
            </a: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Afşin-Elbistan </a:t>
            </a:r>
            <a:r>
              <a:rPr lang="tr-TR" sz="2800" dirty="0"/>
              <a:t>A-B santrallerinde rehabilitasyonun ve revizyonun yapılmaması nedeniyle, verimlilik %25’lere kadar düşmüştür. Değirmen ve </a:t>
            </a:r>
            <a:r>
              <a:rPr lang="tr-TR" sz="2800" dirty="0" err="1"/>
              <a:t>elektrofilitreler</a:t>
            </a:r>
            <a:r>
              <a:rPr lang="tr-TR" sz="2800" dirty="0"/>
              <a:t> son derece bakımsız ve eski olduğundan, </a:t>
            </a:r>
            <a:r>
              <a:rPr lang="tr-TR" sz="2800" dirty="0" smtClean="0"/>
              <a:t>zararlı partiküller </a:t>
            </a:r>
            <a:r>
              <a:rPr lang="tr-TR" sz="2800" dirty="0"/>
              <a:t>çevreye</a:t>
            </a:r>
            <a:r>
              <a:rPr lang="tr-TR" sz="2800" dirty="0" smtClean="0"/>
              <a:t> saçılmaktadır.</a:t>
            </a:r>
          </a:p>
          <a:p>
            <a:pPr marL="0" indent="0" algn="ctr">
              <a:buNone/>
            </a:pPr>
            <a:r>
              <a:rPr lang="tr-TR" sz="2800" dirty="0" smtClean="0"/>
              <a:t>Santrallerin ömrünü tamamlaması halinde ya da bu nedenle işletilen kömür sahalarında</a:t>
            </a:r>
            <a:r>
              <a:rPr lang="tr-TR" sz="2800" dirty="0"/>
              <a:t>, </a:t>
            </a:r>
            <a:r>
              <a:rPr lang="tr-TR" sz="2800" b="1" dirty="0">
                <a:solidFill>
                  <a:srgbClr val="7030A0"/>
                </a:solidFill>
              </a:rPr>
              <a:t>toprağa ve yöreye özgü bitkilerin yetiştirilmesi (</a:t>
            </a:r>
            <a:r>
              <a:rPr lang="tr-TR" sz="2800" b="1" dirty="0" err="1">
                <a:solidFill>
                  <a:srgbClr val="7030A0"/>
                </a:solidFill>
              </a:rPr>
              <a:t>rekültivasyon</a:t>
            </a:r>
            <a:r>
              <a:rPr lang="tr-TR" sz="2800" b="1" dirty="0">
                <a:solidFill>
                  <a:srgbClr val="7030A0"/>
                </a:solidFill>
              </a:rPr>
              <a:t>) </a:t>
            </a:r>
            <a:r>
              <a:rPr lang="tr-TR" sz="2800" dirty="0" smtClean="0"/>
              <a:t>gerekmektedir.</a:t>
            </a:r>
            <a:endParaRPr lang="tr-TR" sz="2800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66967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marL="0" indent="0"/>
            <a:r>
              <a:rPr lang="tr-TR" sz="3200" b="1" dirty="0" smtClean="0">
                <a:solidFill>
                  <a:srgbClr val="0070C0"/>
                </a:solidFill>
              </a:rPr>
              <a:t/>
            </a:r>
            <a:br>
              <a:rPr lang="tr-TR" sz="3200" b="1" dirty="0" smtClean="0">
                <a:solidFill>
                  <a:srgbClr val="0070C0"/>
                </a:solidFill>
              </a:rPr>
            </a:br>
            <a:r>
              <a:rPr lang="tr-TR" sz="3600" b="1" dirty="0" smtClean="0">
                <a:solidFill>
                  <a:srgbClr val="0070C0"/>
                </a:solidFill>
              </a:rPr>
              <a:t>TERMİK </a:t>
            </a:r>
            <a:r>
              <a:rPr lang="tr-TR" sz="3600" b="1" dirty="0">
                <a:solidFill>
                  <a:srgbClr val="0070C0"/>
                </a:solidFill>
              </a:rPr>
              <a:t>SANTRALLERİN ÇEVRESEL ETKİLERİNİN DEĞERLENDİRİLMESİ</a:t>
            </a:r>
            <a:br>
              <a:rPr lang="tr-TR" sz="3600" b="1" dirty="0">
                <a:solidFill>
                  <a:srgbClr val="0070C0"/>
                </a:solidFill>
              </a:rPr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2800" dirty="0" smtClean="0"/>
              <a:t>Kömüre </a:t>
            </a:r>
            <a:r>
              <a:rPr lang="tr-TR" sz="2800" dirty="0"/>
              <a:t>veya doğalgaza dayalı termik santrallerin insan ve çevre </a:t>
            </a:r>
            <a:r>
              <a:rPr lang="tr-TR" sz="2800" dirty="0" smtClean="0"/>
              <a:t>üzerindeki </a:t>
            </a:r>
            <a:r>
              <a:rPr lang="tr-TR" sz="2800" dirty="0"/>
              <a:t>etkileri küresel ve bölgesel açıdan </a:t>
            </a:r>
            <a:r>
              <a:rPr lang="tr-TR" sz="2800" dirty="0" smtClean="0"/>
              <a:t>bazı </a:t>
            </a:r>
            <a:r>
              <a:rPr lang="tr-TR" sz="2800" dirty="0"/>
              <a:t>hesaplamalar ile incelenebilmektedir</a:t>
            </a:r>
            <a:r>
              <a:rPr lang="tr-TR" sz="2800" dirty="0" smtClean="0"/>
              <a:t>.</a:t>
            </a:r>
            <a:endParaRPr lang="tr-TR" sz="2800" dirty="0"/>
          </a:p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CO</a:t>
            </a:r>
            <a:r>
              <a:rPr lang="tr-TR" sz="2800" baseline="-25000" dirty="0" smtClean="0"/>
              <a:t>2</a:t>
            </a:r>
            <a:r>
              <a:rPr lang="tr-TR" sz="2800" dirty="0" smtClean="0"/>
              <a:t> </a:t>
            </a:r>
            <a:r>
              <a:rPr lang="tr-TR" sz="2800" dirty="0"/>
              <a:t>kaynaklı sera gazı etkisinin bölgesel ve küresel açıdan etkin olduğu kabul edilmektedir.</a:t>
            </a:r>
          </a:p>
          <a:p>
            <a:pPr marL="0" indent="0" algn="ctr">
              <a:buNone/>
            </a:pPr>
            <a:r>
              <a:rPr lang="tr-TR" sz="2800" dirty="0" smtClean="0"/>
              <a:t>Santrallerde </a:t>
            </a:r>
            <a:r>
              <a:rPr lang="tr-TR" sz="2800" dirty="0"/>
              <a:t>soğutma suyu olarak kullanılan deniz suyunun sıcaklık değişim profili </a:t>
            </a:r>
            <a:r>
              <a:rPr lang="tr-TR" sz="2800" b="1" dirty="0" smtClean="0">
                <a:solidFill>
                  <a:srgbClr val="7030A0"/>
                </a:solidFill>
              </a:rPr>
              <a:t>Sonlu Farklar</a:t>
            </a:r>
            <a:r>
              <a:rPr lang="tr-TR" sz="2800" b="1" dirty="0" smtClean="0"/>
              <a:t> </a:t>
            </a:r>
            <a:r>
              <a:rPr lang="tr-TR" sz="2800" dirty="0"/>
              <a:t>yaklaşımı ile hesaplanmaktadır (Çakmak, 2013</a:t>
            </a:r>
            <a:r>
              <a:rPr lang="tr-TR" sz="2800" dirty="0" smtClean="0"/>
              <a:t>).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6824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445963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tr-TR" dirty="0" smtClean="0"/>
              <a:t>Buna göre, bir </a:t>
            </a:r>
            <a:r>
              <a:rPr lang="tr-TR" dirty="0"/>
              <a:t>santralin atık ısı yönü ile küresel etkisi, tüm yıl boyunca çalıştığı kabul edilmesi durumunda, üreteceği tüm atık ısı atmosfere salındığında dahi küresel etkisi </a:t>
            </a:r>
            <a:r>
              <a:rPr lang="tr-TR" b="1" dirty="0" smtClean="0"/>
              <a:t>0,11x10</a:t>
            </a:r>
            <a:r>
              <a:rPr lang="tr-TR" b="1" baseline="30000" dirty="0" smtClean="0"/>
              <a:t>-5</a:t>
            </a:r>
            <a:r>
              <a:rPr lang="tr-TR" dirty="0" smtClean="0"/>
              <a:t> </a:t>
            </a:r>
            <a:r>
              <a:rPr lang="tr-TR" baseline="30000" dirty="0" err="1" smtClean="0"/>
              <a:t>o</a:t>
            </a:r>
            <a:r>
              <a:rPr lang="tr-TR" dirty="0" err="1" smtClean="0"/>
              <a:t>C</a:t>
            </a:r>
            <a:r>
              <a:rPr lang="tr-TR" dirty="0" smtClean="0"/>
              <a:t>/</a:t>
            </a:r>
            <a:r>
              <a:rPr lang="tr-TR" dirty="0" err="1" smtClean="0"/>
              <a:t>yıl’dır</a:t>
            </a:r>
            <a:r>
              <a:rPr lang="tr-TR" dirty="0"/>
              <a:t>. 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Santralin </a:t>
            </a:r>
            <a:r>
              <a:rPr lang="tr-TR" dirty="0"/>
              <a:t>yerkürenin </a:t>
            </a:r>
            <a:r>
              <a:rPr lang="tr-TR" dirty="0" smtClean="0"/>
              <a:t>ışınım </a:t>
            </a:r>
            <a:r>
              <a:rPr lang="tr-TR" dirty="0"/>
              <a:t>kuvvetine katkısı 0,6x105 W/m</a:t>
            </a:r>
            <a:r>
              <a:rPr lang="tr-TR" baseline="30000" dirty="0"/>
              <a:t>2</a:t>
            </a:r>
            <a:r>
              <a:rPr lang="tr-TR" dirty="0"/>
              <a:t> olarak </a:t>
            </a:r>
            <a:r>
              <a:rPr lang="tr-TR" dirty="0" smtClean="0"/>
              <a:t>hesap edilmiştir</a:t>
            </a:r>
            <a:r>
              <a:rPr lang="tr-TR" dirty="0"/>
              <a:t>. Yani,  santrallerin 0,0054 W/m</a:t>
            </a:r>
            <a:r>
              <a:rPr lang="tr-TR" baseline="30000" dirty="0"/>
              <a:t>2</a:t>
            </a:r>
            <a:r>
              <a:rPr lang="tr-TR" dirty="0"/>
              <a:t> </a:t>
            </a:r>
            <a:r>
              <a:rPr lang="tr-TR" dirty="0" smtClean="0"/>
              <a:t>ışınım </a:t>
            </a:r>
            <a:r>
              <a:rPr lang="tr-TR" dirty="0"/>
              <a:t>gücü, güneşin </a:t>
            </a:r>
            <a:r>
              <a:rPr lang="tr-TR" dirty="0" smtClean="0"/>
              <a:t>ışınım </a:t>
            </a:r>
            <a:r>
              <a:rPr lang="tr-TR" dirty="0"/>
              <a:t>gücü olan </a:t>
            </a:r>
            <a:r>
              <a:rPr lang="tr-TR" b="1" dirty="0"/>
              <a:t>128 W/m</a:t>
            </a:r>
            <a:r>
              <a:rPr lang="tr-TR" b="1" baseline="30000" dirty="0"/>
              <a:t>2</a:t>
            </a:r>
            <a:r>
              <a:rPr lang="tr-TR" b="1" dirty="0"/>
              <a:t>’den </a:t>
            </a:r>
            <a:r>
              <a:rPr lang="tr-TR" dirty="0"/>
              <a:t>çok küçüktür (Çakmak, 2013</a:t>
            </a:r>
            <a:r>
              <a:rPr lang="tr-TR" dirty="0" smtClean="0"/>
              <a:t>).</a:t>
            </a:r>
          </a:p>
          <a:p>
            <a:pPr marL="0" indent="0" algn="ctr">
              <a:buNone/>
            </a:pPr>
            <a:r>
              <a:rPr lang="tr-TR" dirty="0"/>
              <a:t>Yukarıda sunulan pembe tablonun ne ölçüde gerçeği yansıttığı </a:t>
            </a:r>
            <a:r>
              <a:rPr lang="tr-TR" dirty="0" smtClean="0"/>
              <a:t>ise tartışmaya </a:t>
            </a:r>
            <a:r>
              <a:rPr lang="tr-TR" dirty="0"/>
              <a:t>açık bir konudur.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72333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388357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tr-TR" dirty="0" smtClean="0"/>
              <a:t>Oysa, fosil </a:t>
            </a:r>
            <a:r>
              <a:rPr lang="tr-TR" dirty="0"/>
              <a:t>yakıtlar, Güneş enerjisinin jeolojik geçmişte </a:t>
            </a:r>
            <a:r>
              <a:rPr lang="tr-TR" b="1" dirty="0">
                <a:solidFill>
                  <a:srgbClr val="7030A0"/>
                </a:solidFill>
              </a:rPr>
              <a:t>on milyonlarca yılda</a:t>
            </a:r>
            <a:r>
              <a:rPr lang="tr-TR" dirty="0"/>
              <a:t> depoladığı kaynaklardır.  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İnsanoğlu</a:t>
            </a:r>
            <a:r>
              <a:rPr lang="tr-TR" dirty="0"/>
              <a:t>, bu kaynakları </a:t>
            </a:r>
            <a:r>
              <a:rPr lang="tr-TR" b="1" dirty="0">
                <a:solidFill>
                  <a:srgbClr val="7030A0"/>
                </a:solidFill>
              </a:rPr>
              <a:t>birkaç yüzyıl </a:t>
            </a:r>
            <a:r>
              <a:rPr lang="tr-TR" dirty="0"/>
              <a:t>içinde tüketmekle </a:t>
            </a:r>
            <a:r>
              <a:rPr lang="tr-TR" dirty="0" smtClean="0"/>
              <a:t>karşı karşıyadır</a:t>
            </a:r>
            <a:r>
              <a:rPr lang="tr-TR" dirty="0"/>
              <a:t>. </a:t>
            </a: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Yani </a:t>
            </a:r>
            <a:r>
              <a:rPr lang="tr-TR" dirty="0"/>
              <a:t>on milyonlarca yıl depolanan bir kirlilik, birkaç yüz yıl içinde atmosfere geri verilecektir</a:t>
            </a:r>
            <a:r>
              <a:rPr lang="tr-TR" dirty="0" smtClean="0"/>
              <a:t>.</a:t>
            </a:r>
          </a:p>
          <a:p>
            <a:pPr marL="0" indent="0" algn="ctr">
              <a:buNone/>
            </a:pPr>
            <a:r>
              <a:rPr lang="tr-TR" b="1" dirty="0" smtClean="0"/>
              <a:t>Bunun </a:t>
            </a:r>
            <a:r>
              <a:rPr lang="tr-TR" b="1" dirty="0"/>
              <a:t>geri dönüşü mümkün olmayan sonuçlara yol açmaması mümkün değildir.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84569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/>
            </a:r>
            <a:br>
              <a:rPr lang="tr-TR" b="1" dirty="0" smtClean="0">
                <a:solidFill>
                  <a:srgbClr val="0070C0"/>
                </a:solidFill>
              </a:rPr>
            </a:br>
            <a:r>
              <a:rPr lang="tr-TR" sz="3600" b="1" dirty="0" smtClean="0">
                <a:solidFill>
                  <a:srgbClr val="0070C0"/>
                </a:solidFill>
              </a:rPr>
              <a:t>SONUÇLAR </a:t>
            </a:r>
            <a:r>
              <a:rPr lang="tr-TR" sz="3600" b="1" dirty="0">
                <a:solidFill>
                  <a:srgbClr val="0070C0"/>
                </a:solidFill>
              </a:rPr>
              <a:t>VE ÖNERİLER</a:t>
            </a:r>
            <a:br>
              <a:rPr lang="tr-TR" sz="3600" b="1" dirty="0">
                <a:solidFill>
                  <a:srgbClr val="0070C0"/>
                </a:solidFill>
              </a:rPr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Olası çevre sorunlarını </a:t>
            </a:r>
            <a:r>
              <a:rPr lang="tr-TR" sz="2800" dirty="0"/>
              <a:t>aşmak üzere, termik santrallerin </a:t>
            </a:r>
            <a:r>
              <a:rPr lang="tr-TR" sz="2800" b="1" dirty="0">
                <a:solidFill>
                  <a:srgbClr val="7030A0"/>
                </a:solidFill>
              </a:rPr>
              <a:t>yer seçiminden </a:t>
            </a:r>
            <a:r>
              <a:rPr lang="tr-TR" sz="2800" dirty="0"/>
              <a:t>başlayarak, </a:t>
            </a:r>
            <a:r>
              <a:rPr lang="tr-TR" sz="2800" b="1" dirty="0">
                <a:solidFill>
                  <a:srgbClr val="7030A0"/>
                </a:solidFill>
              </a:rPr>
              <a:t>santrallerin yönetiminde </a:t>
            </a:r>
            <a:r>
              <a:rPr lang="tr-TR" sz="2800" dirty="0"/>
              <a:t>önemli yeri olan kullanılacak </a:t>
            </a:r>
            <a:r>
              <a:rPr lang="tr-TR" sz="2800" b="1" dirty="0">
                <a:solidFill>
                  <a:srgbClr val="7030A0"/>
                </a:solidFill>
              </a:rPr>
              <a:t>enerji türünün üretim süreçleri de dikkate alınarak </a:t>
            </a:r>
            <a:r>
              <a:rPr lang="tr-TR" sz="2800" dirty="0"/>
              <a:t>planlanması, inşası, işletilmesi-teknolojisi, sökümü ve iyileştirilmesi bir bütün olarak değerlendirilmelidir. </a:t>
            </a:r>
            <a:endParaRPr lang="tr-TR" sz="2800" dirty="0" smtClean="0"/>
          </a:p>
          <a:p>
            <a:pPr marL="0" indent="0" algn="ctr">
              <a:buNone/>
            </a:pPr>
            <a:endParaRPr lang="tr-TR" sz="2800" dirty="0" smtClean="0"/>
          </a:p>
          <a:p>
            <a:pPr marL="0" indent="0" algn="ctr">
              <a:buNone/>
            </a:pPr>
            <a:r>
              <a:rPr lang="tr-TR" sz="2800" dirty="0" smtClean="0"/>
              <a:t>Tesislerin </a:t>
            </a:r>
            <a:r>
              <a:rPr lang="tr-TR" sz="2800" dirty="0"/>
              <a:t>işletilmesi de, bu değerlendirmeden sonra, halkın da katılımıyla </a:t>
            </a:r>
            <a:r>
              <a:rPr lang="tr-TR" sz="2800" b="1" dirty="0">
                <a:solidFill>
                  <a:srgbClr val="00B050"/>
                </a:solidFill>
              </a:rPr>
              <a:t>ÇED süreçlerinin şeffaf ve demokratik bir ortamda </a:t>
            </a:r>
            <a:r>
              <a:rPr lang="tr-TR" sz="2800" dirty="0"/>
              <a:t>tartışılıp hayata geçirilmelidir. 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18568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377301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endParaRPr lang="tr-TR" dirty="0" smtClean="0"/>
          </a:p>
          <a:p>
            <a:r>
              <a:rPr lang="tr-TR" dirty="0" smtClean="0"/>
              <a:t>Halen faaliyette olan ve kömürle </a:t>
            </a:r>
            <a:r>
              <a:rPr lang="tr-TR" dirty="0"/>
              <a:t>çalışan </a:t>
            </a:r>
            <a:r>
              <a:rPr lang="tr-TR" b="1" dirty="0">
                <a:solidFill>
                  <a:srgbClr val="7030A0"/>
                </a:solidFill>
              </a:rPr>
              <a:t>mevcut </a:t>
            </a:r>
            <a:r>
              <a:rPr lang="tr-TR" b="1" dirty="0" smtClean="0">
                <a:solidFill>
                  <a:srgbClr val="7030A0"/>
                </a:solidFill>
              </a:rPr>
              <a:t>termik santrallerin sorunları çözülmeden </a:t>
            </a:r>
            <a:r>
              <a:rPr lang="tr-TR" dirty="0" smtClean="0"/>
              <a:t>ve </a:t>
            </a:r>
            <a:r>
              <a:rPr lang="tr-TR" dirty="0"/>
              <a:t>jeolojik araştırma, finansman sorunları, arz ve talep dengesi gibi çözülmesi gereken </a:t>
            </a:r>
            <a:r>
              <a:rPr lang="tr-TR" dirty="0" smtClean="0"/>
              <a:t>temel sorunları aşmadan ülkeye yeni santralleri kurmanın, </a:t>
            </a:r>
            <a:r>
              <a:rPr lang="tr-TR" b="1" dirty="0"/>
              <a:t>yarardan çok zararı</a:t>
            </a:r>
            <a:r>
              <a:rPr lang="tr-TR" dirty="0"/>
              <a:t> olabilir.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dirty="0"/>
              <a:t>Termik santrallere dair emisyon değerlerini dünya standartlarına </a:t>
            </a:r>
            <a:r>
              <a:rPr lang="tr-TR" dirty="0" smtClean="0"/>
              <a:t>getirmek; </a:t>
            </a:r>
            <a:r>
              <a:rPr lang="tr-TR" b="1" dirty="0">
                <a:solidFill>
                  <a:srgbClr val="7030A0"/>
                </a:solidFill>
              </a:rPr>
              <a:t>halk sağlığı, ekosistem (hayvan ve bitki topluluğu) ve beşeri faaliyetler </a:t>
            </a:r>
            <a:r>
              <a:rPr lang="tr-TR" dirty="0"/>
              <a:t>(tarım, ormancılık ve enerji planlaması gibi yaşamsal faaliyetler) açısından </a:t>
            </a:r>
            <a:r>
              <a:rPr lang="tr-TR" dirty="0" smtClean="0"/>
              <a:t>yaşamsal bir öneme sahiptir.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98195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400" b="1" dirty="0" smtClean="0">
                <a:solidFill>
                  <a:srgbClr val="7030A0"/>
                </a:solidFill>
              </a:rPr>
              <a:t>DÜNYA YAŞAMAYA DEĞER BİR GEZEGENDİR.</a:t>
            </a:r>
            <a:br>
              <a:rPr lang="tr-TR" sz="2400" b="1" dirty="0" smtClean="0">
                <a:solidFill>
                  <a:srgbClr val="7030A0"/>
                </a:solidFill>
              </a:rPr>
            </a:br>
            <a:r>
              <a:rPr lang="tr-TR" sz="1800" b="1" dirty="0" smtClean="0">
                <a:solidFill>
                  <a:srgbClr val="7030A0"/>
                </a:solidFill>
              </a:rPr>
              <a:t>(https</a:t>
            </a:r>
            <a:r>
              <a:rPr lang="tr-TR" sz="1800" b="1" dirty="0">
                <a:solidFill>
                  <a:srgbClr val="7030A0"/>
                </a:solidFill>
              </a:rPr>
              <a:t>://mail.google.com/mail/u/0/#</a:t>
            </a:r>
            <a:r>
              <a:rPr lang="tr-TR" sz="1800" b="1" dirty="0" smtClean="0">
                <a:solidFill>
                  <a:srgbClr val="7030A0"/>
                </a:solidFill>
              </a:rPr>
              <a:t>inbox/FMfcgxwBVWLmdLtqRdJkZkxWMcMnshQV</a:t>
            </a:r>
            <a:br>
              <a:rPr lang="tr-TR" sz="1800" b="1" dirty="0" smtClean="0">
                <a:solidFill>
                  <a:srgbClr val="7030A0"/>
                </a:solidFill>
              </a:rPr>
            </a:br>
            <a:r>
              <a:rPr lang="tr-TR" sz="1800" b="1" dirty="0" smtClean="0">
                <a:solidFill>
                  <a:srgbClr val="7030A0"/>
                </a:solidFill>
              </a:rPr>
              <a:t>4 Şubat 2019, saat 11.30).</a:t>
            </a:r>
            <a:endParaRPr lang="tr-TR" sz="1800" b="1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7638"/>
            <a:ext cx="9144000" cy="5440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755577" y="5805264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solidFill>
                  <a:schemeClr val="bg1"/>
                </a:solidFill>
              </a:rPr>
              <a:t>TEŞEKKÜRLER</a:t>
            </a:r>
            <a:endParaRPr lang="tr-T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27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cografyaharita.com/haritalarim/4eturkiye-termik-santraller-haritas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33410"/>
            <a:ext cx="7776864" cy="365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0" y="692696"/>
            <a:ext cx="913861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tr-TR" b="1" dirty="0" smtClean="0">
              <a:solidFill>
                <a:srgbClr val="0070C0"/>
              </a:solidFill>
            </a:endParaRPr>
          </a:p>
          <a:p>
            <a:pPr algn="ctr"/>
            <a:r>
              <a:rPr lang="tr-TR" b="1" dirty="0" smtClean="0">
                <a:solidFill>
                  <a:srgbClr val="0070C0"/>
                </a:solidFill>
              </a:rPr>
              <a:t>Türkiye‘nin </a:t>
            </a:r>
            <a:r>
              <a:rPr lang="tr-TR" b="1" dirty="0">
                <a:solidFill>
                  <a:srgbClr val="0070C0"/>
                </a:solidFill>
              </a:rPr>
              <a:t>termik santraller haritası (www.cografyaharita.com).</a:t>
            </a:r>
          </a:p>
          <a:p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0" y="5157192"/>
            <a:ext cx="9138611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tr-TR" dirty="0" smtClean="0"/>
          </a:p>
          <a:p>
            <a:pPr algn="ctr"/>
            <a:r>
              <a:rPr lang="tr-TR" dirty="0" smtClean="0"/>
              <a:t>Türkiye’nin </a:t>
            </a:r>
            <a:r>
              <a:rPr lang="tr-TR" dirty="0"/>
              <a:t>termik santraller haritasına bakıldığında santrallerin çoğunun Marmara ve Ege Bölgelerinde yoğunlaştığı </a:t>
            </a:r>
            <a:r>
              <a:rPr lang="tr-TR" dirty="0" smtClean="0"/>
              <a:t>görülmektedir.  </a:t>
            </a:r>
            <a:r>
              <a:rPr lang="tr-TR" dirty="0"/>
              <a:t>Bu bölgeler aynı zamanda insan faaliyetlerinin ve sanayinin geliştiği ve enerji gereksinimi olan bölgelerdir</a:t>
            </a:r>
            <a:r>
              <a:rPr lang="tr-TR" dirty="0" smtClean="0"/>
              <a:t>. </a:t>
            </a:r>
          </a:p>
          <a:p>
            <a:pPr algn="ctr"/>
            <a:r>
              <a:rPr lang="tr-TR" b="1" dirty="0" smtClean="0">
                <a:solidFill>
                  <a:srgbClr val="7030A0"/>
                </a:solidFill>
              </a:rPr>
              <a:t>Marmara ve Ege bölgeleri uzun vadede risk altındadır.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2583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solidFill>
                  <a:srgbClr val="0070C0"/>
                </a:solidFill>
              </a:rPr>
              <a:t/>
            </a:r>
            <a:br>
              <a:rPr lang="tr-TR" sz="3200" b="1" dirty="0" smtClean="0">
                <a:solidFill>
                  <a:srgbClr val="0070C0"/>
                </a:solidFill>
              </a:rPr>
            </a:br>
            <a:r>
              <a:rPr lang="tr-TR" sz="3200" b="1" dirty="0" smtClean="0">
                <a:solidFill>
                  <a:srgbClr val="0070C0"/>
                </a:solidFill>
              </a:rPr>
              <a:t>YER </a:t>
            </a:r>
            <a:r>
              <a:rPr lang="tr-TR" sz="3200" b="1" dirty="0">
                <a:solidFill>
                  <a:srgbClr val="0070C0"/>
                </a:solidFill>
              </a:rPr>
              <a:t>SEÇİMİ VE ETKİ ALANININ TANIMLANMASI</a:t>
            </a:r>
            <a:br>
              <a:rPr lang="tr-TR" sz="3200" b="1" dirty="0">
                <a:solidFill>
                  <a:srgbClr val="0070C0"/>
                </a:solidFill>
              </a:rPr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>
                <a:solidFill>
                  <a:srgbClr val="7030A0"/>
                </a:solidFill>
              </a:rPr>
              <a:t>Yer seçiminde gözetilmesi gereken faktörler:</a:t>
            </a:r>
          </a:p>
          <a:p>
            <a:pPr marL="0" indent="0" algn="ctr">
              <a:buNone/>
            </a:pPr>
            <a:r>
              <a:rPr lang="tr-TR" dirty="0" smtClean="0"/>
              <a:t>1-Çevresel etkilerin </a:t>
            </a:r>
            <a:r>
              <a:rPr lang="tr-TR" dirty="0"/>
              <a:t>yansıyacağı alan </a:t>
            </a:r>
            <a:r>
              <a:rPr lang="tr-TR" b="1" dirty="0"/>
              <a:t>jeolojik ortamdır</a:t>
            </a:r>
            <a:r>
              <a:rPr lang="tr-TR" dirty="0"/>
              <a:t>. Dolayısıyla, bu etkilerin denetimi için ayrıntılı jeolojik bilgiye gereksinim vardır. Bunun için, tesislerin etkileyeceği alanın öncelikle </a:t>
            </a:r>
            <a:r>
              <a:rPr lang="tr-TR" b="1" dirty="0"/>
              <a:t>jeolojik, hidrojeolojik ve </a:t>
            </a:r>
            <a:r>
              <a:rPr lang="tr-TR" b="1" dirty="0" err="1"/>
              <a:t>jeoteknik</a:t>
            </a:r>
            <a:r>
              <a:rPr lang="tr-TR" dirty="0"/>
              <a:t> verilerinin derlenmesi ve bu verilerin entegrasyonu </a:t>
            </a:r>
            <a:r>
              <a:rPr lang="tr-TR" dirty="0" smtClean="0"/>
              <a:t>gerekmektedir.</a:t>
            </a:r>
          </a:p>
        </p:txBody>
      </p:sp>
    </p:spTree>
    <p:extLst>
      <p:ext uri="{BB962C8B-B14F-4D97-AF65-F5344CB8AC3E}">
        <p14:creationId xmlns:p14="http://schemas.microsoft.com/office/powerpoint/2010/main" val="4097235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3629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Tesisin konumu, </a:t>
            </a:r>
            <a:r>
              <a:rPr lang="tr-TR" b="1" dirty="0" smtClean="0">
                <a:solidFill>
                  <a:srgbClr val="7030A0"/>
                </a:solidFill>
              </a:rPr>
              <a:t>doğa kaynaklı afetlerin etki alanları </a:t>
            </a:r>
            <a:r>
              <a:rPr lang="tr-TR" dirty="0" smtClean="0"/>
              <a:t>gözetilerek tanımlanmalıdır. Dolayısıyla, deprem, heyelan, sel ve taşkın, çığ ve benzeri doğa kaynaklı afetlere dair risk haritaları, tesis özelinde hazırlanmalıdır.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5526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268761"/>
            <a:ext cx="9144000" cy="446449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Tesislerin </a:t>
            </a:r>
            <a:r>
              <a:rPr lang="tr-TR" b="1" dirty="0" smtClean="0">
                <a:solidFill>
                  <a:srgbClr val="7030A0"/>
                </a:solidFill>
              </a:rPr>
              <a:t>duyarlı ortamlarla olan mesafesi </a:t>
            </a:r>
            <a:r>
              <a:rPr lang="tr-TR" dirty="0" smtClean="0"/>
              <a:t>de önemlidir. Bu ortamlar, </a:t>
            </a:r>
            <a:r>
              <a:rPr lang="tr-TR" dirty="0"/>
              <a:t>ÇED yönetmeliklerinde tanımlanmıştır. Bunların başında tarım alanları, duyarlı ekosistemler, çevresel açıdan korunmaya alınmış diğer doğal ve kültürel mirası temsil eden ortamlar gelmektedir</a:t>
            </a:r>
            <a:r>
              <a:rPr lang="tr-TR" dirty="0" smtClean="0"/>
              <a:t>. </a:t>
            </a:r>
          </a:p>
          <a:p>
            <a:pPr marL="0" indent="0" algn="ctr">
              <a:buNone/>
            </a:pPr>
            <a:r>
              <a:rPr lang="tr-TR" dirty="0"/>
              <a:t>Termik santrallerin </a:t>
            </a:r>
            <a:r>
              <a:rPr lang="tr-TR" b="1" dirty="0">
                <a:solidFill>
                  <a:srgbClr val="7030A0"/>
                </a:solidFill>
              </a:rPr>
              <a:t>etki alanı </a:t>
            </a:r>
            <a:r>
              <a:rPr lang="tr-TR" dirty="0"/>
              <a:t>ise, en azından tesisin yer aldığı yerel su havzası ve yakın dolayındaki çevrenin mevcut durumu gözetilerek tanımlanmalıdır</a:t>
            </a:r>
            <a:r>
              <a:rPr lang="tr-TR" dirty="0" smtClean="0"/>
              <a:t>.</a:t>
            </a:r>
          </a:p>
          <a:p>
            <a:pPr marL="0" indent="0" algn="ctr">
              <a:buNone/>
            </a:pPr>
            <a:r>
              <a:rPr lang="tr-TR" dirty="0"/>
              <a:t>Tesisler, </a:t>
            </a:r>
            <a:r>
              <a:rPr lang="tr-TR" dirty="0" smtClean="0"/>
              <a:t>duyarlı ortamları etkilemeyecek konumda olmalıdır.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6079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000" b="1" dirty="0" smtClean="0">
                <a:solidFill>
                  <a:srgbClr val="0070C0"/>
                </a:solidFill>
              </a:rPr>
              <a:t>Büyük mühendislik yapıları ile yerel su havzası ilişkileri ve </a:t>
            </a:r>
            <a:r>
              <a:rPr lang="tr-TR" sz="2000" b="1" dirty="0" smtClean="0">
                <a:solidFill>
                  <a:srgbClr val="7030A0"/>
                </a:solidFill>
              </a:rPr>
              <a:t>ETKİ ALANI </a:t>
            </a:r>
            <a:r>
              <a:rPr lang="tr-TR" sz="2000" b="1" dirty="0" smtClean="0">
                <a:solidFill>
                  <a:srgbClr val="0070C0"/>
                </a:solidFill>
              </a:rPr>
              <a:t/>
            </a:r>
            <a:br>
              <a:rPr lang="tr-TR" sz="2000" b="1" dirty="0" smtClean="0">
                <a:solidFill>
                  <a:srgbClr val="0070C0"/>
                </a:solidFill>
              </a:rPr>
            </a:br>
            <a:r>
              <a:rPr lang="tr-TR" sz="2000" b="1" dirty="0" smtClean="0">
                <a:solidFill>
                  <a:srgbClr val="0070C0"/>
                </a:solidFill>
              </a:rPr>
              <a:t>(Yılmaz, 2008’den kısmen değiştirilerek)</a:t>
            </a:r>
            <a:endParaRPr lang="tr-TR" sz="2000" b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7638"/>
            <a:ext cx="6924136" cy="544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5-Nokta Yıldız 3"/>
          <p:cNvSpPr/>
          <p:nvPr/>
        </p:nvSpPr>
        <p:spPr>
          <a:xfrm>
            <a:off x="3995936" y="3356992"/>
            <a:ext cx="576064" cy="4320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900" dirty="0">
              <a:solidFill>
                <a:srgbClr val="FF00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191602" y="2969856"/>
            <a:ext cx="858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TESİS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251520" y="2348880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Eş yükselti eğrisi</a:t>
            </a:r>
          </a:p>
          <a:p>
            <a:r>
              <a:rPr lang="tr-TR" b="1" dirty="0" smtClean="0"/>
              <a:t>Belen Çizgisi</a:t>
            </a:r>
            <a:endParaRPr lang="tr-TR" b="1" dirty="0"/>
          </a:p>
        </p:txBody>
      </p:sp>
      <p:cxnSp>
        <p:nvCxnSpPr>
          <p:cNvPr id="7" name="Düz Ok Bağlayıcısı 6"/>
          <p:cNvCxnSpPr/>
          <p:nvPr/>
        </p:nvCxnSpPr>
        <p:spPr>
          <a:xfrm>
            <a:off x="1547664" y="2852936"/>
            <a:ext cx="504056" cy="5785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4139952" y="1988840"/>
            <a:ext cx="1271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Yerel Havza</a:t>
            </a:r>
            <a:endParaRPr lang="tr-TR" b="1" dirty="0"/>
          </a:p>
        </p:txBody>
      </p:sp>
      <p:cxnSp>
        <p:nvCxnSpPr>
          <p:cNvPr id="12" name="Düz Ok Bağlayıcısı 11"/>
          <p:cNvCxnSpPr>
            <a:endCxn id="5" idx="3"/>
          </p:cNvCxnSpPr>
          <p:nvPr/>
        </p:nvCxnSpPr>
        <p:spPr>
          <a:xfrm>
            <a:off x="5049722" y="2276872"/>
            <a:ext cx="0" cy="9238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608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00141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 smtClean="0"/>
              <a:t>Tesislerin </a:t>
            </a:r>
            <a:r>
              <a:rPr lang="tr-TR" sz="2800" b="1" dirty="0">
                <a:solidFill>
                  <a:srgbClr val="7030A0"/>
                </a:solidFill>
              </a:rPr>
              <a:t>ekonomisi</a:t>
            </a:r>
            <a:r>
              <a:rPr lang="tr-TR" sz="2800" dirty="0"/>
              <a:t> </a:t>
            </a:r>
            <a:r>
              <a:rPr lang="tr-TR" sz="2800" dirty="0" smtClean="0"/>
              <a:t>de önemlidir. Örneğin</a:t>
            </a:r>
            <a:r>
              <a:rPr lang="tr-TR" sz="2800" dirty="0"/>
              <a:t>, tesis için gerekli enerji ve su kaynaklarına yakınlığı önemlidir. Bu yakınlık, tesisin ekonomisini doğrudan etkiler. Ayrıca, enerji kaynağının türü ve kullanılan teknoloji de faaliyetin ekonomisini ve çevresel etkilerini belirler</a:t>
            </a:r>
            <a:r>
              <a:rPr lang="tr-TR" sz="2800" dirty="0" smtClean="0"/>
              <a:t>.</a:t>
            </a:r>
          </a:p>
          <a:p>
            <a:pPr marL="0" indent="0" algn="ctr">
              <a:buNone/>
            </a:pPr>
            <a:r>
              <a:rPr lang="tr-TR" sz="2800" dirty="0" smtClean="0"/>
              <a:t>Bu konuda, </a:t>
            </a:r>
            <a:r>
              <a:rPr lang="tr-TR" sz="2800" b="1" dirty="0" smtClean="0">
                <a:solidFill>
                  <a:srgbClr val="C00000"/>
                </a:solidFill>
              </a:rPr>
              <a:t>çevresel etkileri de gözeterek</a:t>
            </a:r>
            <a:r>
              <a:rPr lang="tr-TR" sz="2800" dirty="0" smtClean="0">
                <a:solidFill>
                  <a:srgbClr val="C00000"/>
                </a:solidFill>
              </a:rPr>
              <a:t>  </a:t>
            </a:r>
            <a:r>
              <a:rPr lang="tr-TR" sz="2800" b="1" dirty="0" smtClean="0">
                <a:solidFill>
                  <a:srgbClr val="7030A0"/>
                </a:solidFill>
              </a:rPr>
              <a:t>Fayda/Maliyet</a:t>
            </a:r>
            <a:r>
              <a:rPr lang="tr-TR" sz="2800" dirty="0" smtClean="0"/>
              <a:t> analizi zorunludur. </a:t>
            </a:r>
          </a:p>
          <a:p>
            <a:pPr marL="0" indent="0" algn="ctr">
              <a:buNone/>
            </a:pPr>
            <a:endParaRPr lang="tr-TR" sz="2800" dirty="0"/>
          </a:p>
          <a:p>
            <a:pPr marL="0" indent="0" algn="ctr">
              <a:buNone/>
            </a:pPr>
            <a:r>
              <a:rPr lang="tr-TR" sz="2800" b="1" dirty="0" smtClean="0">
                <a:solidFill>
                  <a:srgbClr val="7030A0"/>
                </a:solidFill>
              </a:rPr>
              <a:t>Yasal </a:t>
            </a:r>
            <a:r>
              <a:rPr lang="tr-TR" sz="2800" b="1" dirty="0">
                <a:solidFill>
                  <a:srgbClr val="7030A0"/>
                </a:solidFill>
              </a:rPr>
              <a:t>açıdan </a:t>
            </a:r>
            <a:r>
              <a:rPr lang="tr-TR" sz="2800" dirty="0"/>
              <a:t>da, arazinin herhangi bir sorunla karşılaşılmayacak düzeyde olması beklenir.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29827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1642</Words>
  <Application>Microsoft Office PowerPoint</Application>
  <PresentationFormat>Ekran Gösterisi (4:3)</PresentationFormat>
  <Paragraphs>162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1" baseType="lpstr">
      <vt:lpstr>Arial</vt:lpstr>
      <vt:lpstr>Calibri</vt:lpstr>
      <vt:lpstr>Times New Roman</vt:lpstr>
      <vt:lpstr>Ofis Teması</vt:lpstr>
      <vt:lpstr>Tevfik Fikret TEKİN, Jeoloji Yüksek Mühendisi, TMMOB Enerji Komisyonu Üyesi, Ankara,  Ali YILMAZ, TMMOB Jeoloji Mühendisleri Odası, BTK ve Çevre Komisyonu Üyesi, Ankara. Web: http://www.profdraliyilmaz.com   Raymar Hotel ANKARA 01-02 Kasım 2019</vt:lpstr>
      <vt:lpstr>PowerPoint Sunusu</vt:lpstr>
      <vt:lpstr> GENEL BİLGİLER </vt:lpstr>
      <vt:lpstr>PowerPoint Sunusu</vt:lpstr>
      <vt:lpstr> YER SEÇİMİ VE ETKİ ALANININ TANIMLANMASI </vt:lpstr>
      <vt:lpstr>PowerPoint Sunusu</vt:lpstr>
      <vt:lpstr>PowerPoint Sunusu</vt:lpstr>
      <vt:lpstr>Büyük mühendislik yapıları ile yerel su havzası ilişkileri ve ETKİ ALANI  (Yılmaz, 2008’den kısmen değiştirilerek)</vt:lpstr>
      <vt:lpstr>PowerPoint Sunusu</vt:lpstr>
      <vt:lpstr> MEVCUT DURUMUN TANIMLANMASI </vt:lpstr>
      <vt:lpstr>PowerPoint Sunusu</vt:lpstr>
      <vt:lpstr>PowerPoint Sunusu</vt:lpstr>
      <vt:lpstr>PowerPoint Sunusu</vt:lpstr>
      <vt:lpstr> Planlama ve Hazırlık-Arama evresi  </vt:lpstr>
      <vt:lpstr> Üretim-İnşaat evresi </vt:lpstr>
      <vt:lpstr>Elbistan Kışlaköy kömür sahası Özellikle kömür işletmelerinde yüzeydeki topografya önemli ölçüde değişime uğrar. Böylesi bir üretime yönelik işlemlerde çevrenin tüm bileşenleri etkilenir. </vt:lpstr>
      <vt:lpstr> Bu evrede kullanılacak teknoloji ya da uygulanan yöntemlerle çevresel etkilerin denetlenmesi mümkündür. Örneğin tam mekanize yeraltı madenciliği, uzun ayak sistemi ile en azından yüzeydeki morfolojinin korunması mümkündür. </vt:lpstr>
      <vt:lpstr>PowerPoint Sunusu</vt:lpstr>
      <vt:lpstr> İşletme Evresi </vt:lpstr>
      <vt:lpstr>Bir termik santralin genel görünümü (Ocak ve diğerleri, 2013)</vt:lpstr>
      <vt:lpstr>PowerPoint Sunusu</vt:lpstr>
      <vt:lpstr>BAŞLICA SORUNLAR</vt:lpstr>
      <vt:lpstr>Desülfürizasyon</vt:lpstr>
      <vt:lpstr>Atıklar</vt:lpstr>
      <vt:lpstr> Kül, Partikül Sorunları (Hava kirliliği) </vt:lpstr>
      <vt:lpstr>AB’de ve Türkiye’de kullanılan kömürlere dair havadaki kirletici emisyon değerleri görülmektedir (TMMOB Çevre Mühendisleri Odası, 2012). </vt:lpstr>
      <vt:lpstr>PowerPoint Sunusu</vt:lpstr>
      <vt:lpstr> Su sıcaklığı  </vt:lpstr>
      <vt:lpstr> CO2 ve Atık Isı  </vt:lpstr>
      <vt:lpstr> Sağlık sorunları  </vt:lpstr>
      <vt:lpstr> İyileştirme Evresi </vt:lpstr>
      <vt:lpstr> TERMİK SANTRALLERİN ÇEVRESEL ETKİLERİNİN DEĞERLENDİRİLMESİ </vt:lpstr>
      <vt:lpstr>PowerPoint Sunusu</vt:lpstr>
      <vt:lpstr>PowerPoint Sunusu</vt:lpstr>
      <vt:lpstr> SONUÇLAR VE ÖNERİLER </vt:lpstr>
      <vt:lpstr>PowerPoint Sunusu</vt:lpstr>
      <vt:lpstr>DÜNYA YAŞAMAYA DEĞER BİR GEZEGENDİR. (https://mail.google.com/mail/u/0/#inbox/FMfcgxwBVWLmdLtqRdJkZkxWMcMnshQV 4 Şubat 2019, saat 11.30).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Prof. Dr. Ali YILMAZ CÜ Emekli Öğretim Üyesi   www.ayilmaz.net JMO Konferans Salonu Ankara 2017</dc:title>
  <dc:creator>TOSHİBA</dc:creator>
  <cp:lastModifiedBy>ali yılmaz</cp:lastModifiedBy>
  <cp:revision>151</cp:revision>
  <dcterms:created xsi:type="dcterms:W3CDTF">2017-05-27T08:53:08Z</dcterms:created>
  <dcterms:modified xsi:type="dcterms:W3CDTF">2019-10-29T15:22:30Z</dcterms:modified>
</cp:coreProperties>
</file>