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277" r:id="rId3"/>
    <p:sldId id="291" r:id="rId4"/>
    <p:sldId id="279" r:id="rId5"/>
    <p:sldId id="293" r:id="rId6"/>
    <p:sldId id="307" r:id="rId7"/>
    <p:sldId id="261" r:id="rId8"/>
    <p:sldId id="327" r:id="rId9"/>
    <p:sldId id="303" r:id="rId10"/>
    <p:sldId id="341" r:id="rId11"/>
    <p:sldId id="342" r:id="rId12"/>
    <p:sldId id="281" r:id="rId13"/>
    <p:sldId id="348" r:id="rId14"/>
    <p:sldId id="359" r:id="rId15"/>
    <p:sldId id="311" r:id="rId16"/>
    <p:sldId id="334" r:id="rId17"/>
    <p:sldId id="349" r:id="rId18"/>
    <p:sldId id="295" r:id="rId19"/>
    <p:sldId id="282" r:id="rId20"/>
    <p:sldId id="329" r:id="rId21"/>
    <p:sldId id="352" r:id="rId22"/>
    <p:sldId id="299" r:id="rId23"/>
    <p:sldId id="318" r:id="rId24"/>
    <p:sldId id="324" r:id="rId25"/>
    <p:sldId id="331" r:id="rId26"/>
    <p:sldId id="326" r:id="rId27"/>
    <p:sldId id="340" r:id="rId28"/>
    <p:sldId id="336" r:id="rId29"/>
    <p:sldId id="337" r:id="rId30"/>
    <p:sldId id="320" r:id="rId31"/>
    <p:sldId id="350" r:id="rId32"/>
    <p:sldId id="301" r:id="rId33"/>
    <p:sldId id="283" r:id="rId34"/>
    <p:sldId id="317" r:id="rId35"/>
    <p:sldId id="266" r:id="rId36"/>
    <p:sldId id="274" r:id="rId37"/>
    <p:sldId id="322" r:id="rId38"/>
    <p:sldId id="354" r:id="rId39"/>
    <p:sldId id="333" r:id="rId40"/>
    <p:sldId id="356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40" autoAdjust="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4" name="Rectangle 10"/>
          <p:cNvSpPr>
            <a:spLocks noGrp="1" noChangeArrowheads="1"/>
          </p:cNvSpPr>
          <p:nvPr>
            <p:ph type="title"/>
          </p:nvPr>
        </p:nvSpPr>
        <p:spPr>
          <a:xfrm>
            <a:off x="674688" y="3212976"/>
            <a:ext cx="7772400" cy="3456112"/>
          </a:xfrm>
        </p:spPr>
        <p:txBody>
          <a:bodyPr/>
          <a:lstStyle/>
          <a:p>
            <a:pPr>
              <a:defRPr/>
            </a:pPr>
            <a:r>
              <a:rPr lang="tr-TR" altLang="tr-TR" sz="2400" b="1" dirty="0" smtClean="0">
                <a:solidFill>
                  <a:srgbClr val="00B050"/>
                </a:solidFill>
              </a:rPr>
              <a:t>Prof. Dr. Ali YILMAZ</a:t>
            </a:r>
            <a:br>
              <a:rPr lang="tr-TR" altLang="tr-TR" sz="2400" b="1" dirty="0" smtClean="0">
                <a:solidFill>
                  <a:srgbClr val="00B050"/>
                </a:solidFill>
              </a:rPr>
            </a:br>
            <a:r>
              <a:rPr lang="tr-TR" altLang="tr-TR" sz="2400" b="1" dirty="0" smtClean="0">
                <a:solidFill>
                  <a:srgbClr val="00B050"/>
                </a:solidFill>
              </a:rPr>
              <a:t>TMMOB Jeoloji Mühendisleri Odası</a:t>
            </a:r>
            <a:br>
              <a:rPr lang="tr-TR" altLang="tr-TR" sz="2400" b="1" dirty="0" smtClean="0">
                <a:solidFill>
                  <a:srgbClr val="00B050"/>
                </a:solidFill>
              </a:rPr>
            </a:br>
            <a:r>
              <a:rPr lang="tr-TR" altLang="tr-TR" sz="2400" b="1" dirty="0" smtClean="0">
                <a:solidFill>
                  <a:srgbClr val="00B050"/>
                </a:solidFill>
              </a:rPr>
              <a:t>BTK ve Çevre Komisyonu Üyesi</a:t>
            </a:r>
            <a:br>
              <a:rPr lang="tr-TR" altLang="tr-TR" sz="2400" b="1" dirty="0" smtClean="0">
                <a:solidFill>
                  <a:srgbClr val="00B050"/>
                </a:solidFill>
              </a:rPr>
            </a:br>
            <a:r>
              <a:rPr lang="tr-TR" altLang="tr-TR" sz="2400" b="1" dirty="0" smtClean="0">
                <a:solidFill>
                  <a:schemeClr val="accent6"/>
                </a:solidFill>
              </a:rPr>
              <a:t/>
            </a:r>
            <a:br>
              <a:rPr lang="tr-TR" altLang="tr-TR" sz="2400" b="1" dirty="0" smtClean="0">
                <a:solidFill>
                  <a:schemeClr val="accent6"/>
                </a:solidFill>
              </a:rPr>
            </a:br>
            <a:r>
              <a:rPr lang="tr-TR" altLang="tr-TR" sz="2400" b="1" dirty="0">
                <a:solidFill>
                  <a:srgbClr val="FF0000"/>
                </a:solidFill>
              </a:rPr>
              <a:t>http://www.profdraliyilmaz.com</a:t>
            </a:r>
            <a:r>
              <a:rPr lang="tr-TR" altLang="tr-TR" sz="2400" b="1" dirty="0" smtClean="0">
                <a:solidFill>
                  <a:schemeClr val="accent6"/>
                </a:solidFill>
              </a:rPr>
              <a:t/>
            </a:r>
            <a:br>
              <a:rPr lang="tr-TR" altLang="tr-TR" sz="2400" b="1" dirty="0" smtClean="0">
                <a:solidFill>
                  <a:schemeClr val="accent6"/>
                </a:solidFill>
              </a:rPr>
            </a:br>
            <a:r>
              <a:rPr lang="tr-TR" altLang="tr-TR" sz="2400" b="1" dirty="0" smtClean="0">
                <a:solidFill>
                  <a:schemeClr val="accent6"/>
                </a:solidFill>
              </a:rPr>
              <a:t> </a:t>
            </a:r>
            <a:r>
              <a:rPr lang="tr-TR" altLang="tr-TR" sz="2400" b="1" dirty="0" smtClean="0">
                <a:solidFill>
                  <a:srgbClr val="0070C0"/>
                </a:solidFill>
              </a:rPr>
              <a:t>JMO Toplantı Salonu</a:t>
            </a:r>
            <a:br>
              <a:rPr lang="tr-TR" altLang="tr-TR" sz="2400" b="1" dirty="0" smtClean="0">
                <a:solidFill>
                  <a:srgbClr val="0070C0"/>
                </a:solidFill>
              </a:rPr>
            </a:br>
            <a:r>
              <a:rPr lang="tr-TR" altLang="tr-TR" sz="2400" b="1" dirty="0" smtClean="0">
                <a:solidFill>
                  <a:srgbClr val="0070C0"/>
                </a:solidFill>
              </a:rPr>
              <a:t>ANKARA</a:t>
            </a:r>
            <a:br>
              <a:rPr lang="tr-TR" altLang="tr-TR" sz="2400" b="1" dirty="0" smtClean="0">
                <a:solidFill>
                  <a:srgbClr val="0070C0"/>
                </a:solidFill>
              </a:rPr>
            </a:br>
            <a:r>
              <a:rPr lang="tr-TR" altLang="tr-TR" sz="2400" b="1" dirty="0" smtClean="0">
                <a:solidFill>
                  <a:srgbClr val="0070C0"/>
                </a:solidFill>
              </a:rPr>
              <a:t>01-02 Kasım 2019</a:t>
            </a:r>
          </a:p>
        </p:txBody>
      </p:sp>
      <p:sp>
        <p:nvSpPr>
          <p:cNvPr id="2051" name="Metin kutusu 2"/>
          <p:cNvSpPr txBox="1">
            <a:spLocks noChangeArrowheads="1"/>
          </p:cNvSpPr>
          <p:nvPr/>
        </p:nvSpPr>
        <p:spPr bwMode="auto">
          <a:xfrm>
            <a:off x="34925" y="1138238"/>
            <a:ext cx="9109075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II. ÇEVRE JEOLOJİSİ ÇALIŞTAYI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SUNUŞ</a:t>
            </a:r>
            <a:r>
              <a:rPr lang="tr-TR" sz="2800" b="1" dirty="0">
                <a:solidFill>
                  <a:srgbClr val="0070C0"/>
                </a:solidFill>
              </a:rPr>
              <a:t>: ÇEVRE JEOLOJİSİNİN TANIMI, </a:t>
            </a:r>
            <a:r>
              <a:rPr lang="tr-TR" sz="2800" b="1" dirty="0" smtClean="0">
                <a:solidFill>
                  <a:srgbClr val="0070C0"/>
                </a:solidFill>
              </a:rPr>
              <a:t>KONUMU VE KONU BAŞLIKLARI</a:t>
            </a:r>
            <a:endParaRPr lang="tr-TR" sz="2800" dirty="0">
              <a:solidFill>
                <a:srgbClr val="0070C0"/>
              </a:solidFill>
            </a:endParaRPr>
          </a:p>
          <a:p>
            <a:pPr marL="514350" indent="-514350" algn="ctr" eaLnBrk="1" hangingPunct="1">
              <a:spcBef>
                <a:spcPct val="0"/>
              </a:spcBef>
              <a:buFontTx/>
              <a:buAutoNum type="arabicPeriod"/>
            </a:pPr>
            <a:endParaRPr lang="tr-TR" altLang="tr-TR" b="1" dirty="0" smtClean="0">
              <a:solidFill>
                <a:srgbClr val="FF0000"/>
              </a:solidFill>
            </a:endParaRPr>
          </a:p>
        </p:txBody>
      </p:sp>
      <p:pic>
        <p:nvPicPr>
          <p:cNvPr id="2052" name="Resim 5" descr="jmo logo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85"/>
          <a:stretch>
            <a:fillRect/>
          </a:stretch>
        </p:blipFill>
        <p:spPr bwMode="auto">
          <a:xfrm>
            <a:off x="3843338" y="260350"/>
            <a:ext cx="8731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789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0070C0"/>
                </a:solidFill>
              </a:rPr>
              <a:t>1. GÜN, SUNUMLAR</a:t>
            </a:r>
            <a:endParaRPr lang="tr-TR" sz="28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sz="2000" dirty="0" smtClean="0"/>
          </a:p>
          <a:p>
            <a:r>
              <a:rPr lang="tr-TR" sz="2000" b="1" dirty="0" smtClean="0"/>
              <a:t>İsmail </a:t>
            </a:r>
            <a:r>
              <a:rPr lang="tr-TR" sz="2000" b="1" dirty="0"/>
              <a:t>SALICI </a:t>
            </a:r>
            <a:r>
              <a:rPr lang="tr-TR" sz="2000" dirty="0"/>
              <a:t>: </a:t>
            </a:r>
            <a:r>
              <a:rPr lang="tr-TR" sz="2000" dirty="0" smtClean="0"/>
              <a:t>Termik </a:t>
            </a:r>
            <a:r>
              <a:rPr lang="tr-TR" sz="2000" dirty="0"/>
              <a:t>Santrallerin Yer Seçimi ve Çevreye Etkileri </a:t>
            </a:r>
          </a:p>
          <a:p>
            <a:r>
              <a:rPr lang="tr-TR" sz="2000" b="1" dirty="0"/>
              <a:t>Tevfik Fikret TEKİN ve Ali YILMAZ </a:t>
            </a:r>
            <a:r>
              <a:rPr lang="tr-TR" sz="2000" dirty="0"/>
              <a:t>: </a:t>
            </a:r>
            <a:r>
              <a:rPr lang="tr-TR" sz="2000" dirty="0" smtClean="0"/>
              <a:t>Termik </a:t>
            </a:r>
            <a:r>
              <a:rPr lang="tr-TR" sz="2000" dirty="0"/>
              <a:t>Santrallerin Yer Seçiminde ve </a:t>
            </a:r>
            <a:r>
              <a:rPr lang="tr-TR" sz="2000" dirty="0" smtClean="0"/>
              <a:t>Yönetiminde </a:t>
            </a:r>
            <a:r>
              <a:rPr lang="tr-TR" sz="2000" dirty="0"/>
              <a:t>Yaşanan Sorunlar ve Çözüm Önerileri </a:t>
            </a:r>
          </a:p>
          <a:p>
            <a:r>
              <a:rPr lang="tr-TR" sz="2000" b="1" dirty="0"/>
              <a:t>Handan DÖNMEZ ve Nilgün ERCAN </a:t>
            </a:r>
            <a:r>
              <a:rPr lang="tr-TR" sz="2000" dirty="0"/>
              <a:t>: </a:t>
            </a:r>
            <a:r>
              <a:rPr lang="tr-TR" sz="2000" dirty="0" smtClean="0"/>
              <a:t>Kömür </a:t>
            </a:r>
            <a:r>
              <a:rPr lang="tr-TR" sz="2000" dirty="0"/>
              <a:t>Santralleri ve çevresel Etkileri,</a:t>
            </a:r>
          </a:p>
          <a:p>
            <a:r>
              <a:rPr lang="tr-TR" sz="2000" b="1" dirty="0" smtClean="0"/>
              <a:t>Muzaffer </a:t>
            </a:r>
            <a:r>
              <a:rPr lang="tr-TR" sz="2000" b="1" dirty="0"/>
              <a:t>BAŞARAN</a:t>
            </a:r>
            <a:r>
              <a:rPr lang="tr-TR" sz="2000" dirty="0"/>
              <a:t>: </a:t>
            </a:r>
            <a:r>
              <a:rPr lang="tr-TR" sz="2000" dirty="0" smtClean="0"/>
              <a:t>Türkiye’de </a:t>
            </a:r>
            <a:r>
              <a:rPr lang="tr-TR" sz="2000" dirty="0"/>
              <a:t>Kömürlü Termik Santrallar ve Çevre Teknolojileri </a:t>
            </a:r>
          </a:p>
          <a:p>
            <a:r>
              <a:rPr lang="tr-TR" sz="2000" b="1" dirty="0"/>
              <a:t>Funda GACAL</a:t>
            </a:r>
            <a:r>
              <a:rPr lang="tr-TR" sz="2000" dirty="0"/>
              <a:t>: </a:t>
            </a:r>
            <a:r>
              <a:rPr lang="tr-TR" sz="2000" dirty="0" smtClean="0"/>
              <a:t>Türkiye’de </a:t>
            </a:r>
            <a:r>
              <a:rPr lang="tr-TR" sz="2000" dirty="0"/>
              <a:t>Kömürlü Termik Santrallerin Hava Kirliliği Emisyonları ve </a:t>
            </a:r>
            <a:r>
              <a:rPr lang="tr-TR" sz="2000" dirty="0" smtClean="0"/>
              <a:t>Sağlık </a:t>
            </a:r>
            <a:r>
              <a:rPr lang="tr-TR" sz="2000" dirty="0"/>
              <a:t>Etkileri </a:t>
            </a:r>
          </a:p>
          <a:p>
            <a:r>
              <a:rPr lang="tr-TR" sz="2000" b="1" dirty="0"/>
              <a:t>Özlem </a:t>
            </a:r>
            <a:r>
              <a:rPr lang="tr-TR" sz="2000" b="1" dirty="0" smtClean="0"/>
              <a:t>KATISÖZ:</a:t>
            </a:r>
            <a:r>
              <a:rPr lang="tr-TR" sz="2000" dirty="0" smtClean="0"/>
              <a:t> Ülkemizde </a:t>
            </a:r>
            <a:r>
              <a:rPr lang="tr-TR" sz="2000" dirty="0"/>
              <a:t>Kömür Yatırımları ve </a:t>
            </a:r>
            <a:r>
              <a:rPr lang="tr-TR" sz="2000" dirty="0" smtClean="0"/>
              <a:t>Hidrojeolojik </a:t>
            </a:r>
            <a:r>
              <a:rPr lang="tr-TR" sz="2000" dirty="0"/>
              <a:t>Sistemin Karşılıklı Etkileri </a:t>
            </a:r>
          </a:p>
          <a:p>
            <a:r>
              <a:rPr lang="tr-TR" sz="2000" b="1" dirty="0"/>
              <a:t>Can AYDAY</a:t>
            </a:r>
            <a:r>
              <a:rPr lang="tr-TR" sz="2000" dirty="0"/>
              <a:t>: </a:t>
            </a:r>
            <a:r>
              <a:rPr lang="tr-TR" sz="2000" dirty="0" smtClean="0"/>
              <a:t>Termik </a:t>
            </a:r>
            <a:r>
              <a:rPr lang="tr-TR" sz="2000" dirty="0"/>
              <a:t>Santral Planlamasında Gerekli ÇED Raporunun CBS ile hazırlanması: </a:t>
            </a:r>
            <a:r>
              <a:rPr lang="tr-TR" sz="2000" dirty="0" smtClean="0"/>
              <a:t>Eskişehir-Alpu </a:t>
            </a:r>
            <a:r>
              <a:rPr lang="tr-TR" sz="2000" dirty="0"/>
              <a:t>Örneği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8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0070C0"/>
                </a:solidFill>
              </a:rPr>
              <a:t>2. GÜN, SORUNLAR</a:t>
            </a:r>
            <a:endParaRPr lang="tr-TR" sz="28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sz="3100" dirty="0" smtClean="0"/>
              <a:t>Termik </a:t>
            </a:r>
            <a:r>
              <a:rPr lang="tr-TR" sz="3100" dirty="0"/>
              <a:t>santrallerin yer seçiminde gözetilmesi gereken zorunlu faktörler nelerdir? Termik santrallerin etkileyeceği alanın boyutlarını belirleyen faktörler nelerdir?</a:t>
            </a:r>
          </a:p>
          <a:p>
            <a:pPr marL="0" indent="0">
              <a:buNone/>
            </a:pPr>
            <a:r>
              <a:rPr lang="tr-TR" sz="3100" dirty="0" smtClean="0"/>
              <a:t>•</a:t>
            </a:r>
            <a:r>
              <a:rPr lang="tr-TR" sz="3100" dirty="0"/>
              <a:t> Ülkemizde enerji politikalarının oluşturulmasında doğal ve sosyal çevre dikkate alınıyor mu, fayda/maliyet analizi yapılıyor mu, toplumsal yarar gözetiliyor mu?</a:t>
            </a:r>
          </a:p>
          <a:p>
            <a:pPr marL="0" indent="0">
              <a:buNone/>
            </a:pPr>
            <a:r>
              <a:rPr lang="tr-TR" sz="3100" dirty="0"/>
              <a:t>• Mevcut termik santrallerden üretilen enerji, ülkemiz açısından zorunlu bir seçenek mi?  </a:t>
            </a:r>
          </a:p>
          <a:p>
            <a:pPr marL="0" indent="0">
              <a:buNone/>
            </a:pPr>
            <a:r>
              <a:rPr lang="tr-TR" sz="3100" dirty="0" smtClean="0"/>
              <a:t>• </a:t>
            </a:r>
            <a:r>
              <a:rPr lang="tr-TR" sz="3100" dirty="0"/>
              <a:t>Ülkemizde geçerli olan mevzuat yeterli mi, toplum çıkarlarını esas alıyor mu? Mevzuata uyuluyor mu, tesisler denetleniyor mu?</a:t>
            </a:r>
          </a:p>
          <a:p>
            <a:pPr marL="0" indent="0">
              <a:buNone/>
            </a:pPr>
            <a:r>
              <a:rPr lang="tr-TR" sz="3100" dirty="0"/>
              <a:t>• Ülkemizde termik santrallerin yönetiminde işletmeci firma yetkililerinin ve çalışan personelin, yeterli bilgiye, deneyime ve çevre duyarlılığına sahip olduğu söylenebilir mi?</a:t>
            </a:r>
          </a:p>
          <a:p>
            <a:pPr marL="0" indent="0">
              <a:buNone/>
            </a:pPr>
            <a:r>
              <a:rPr lang="tr-TR" sz="3100" dirty="0"/>
              <a:t>• Termik santrallerin olumsuz etkilerinin azaltıldığı, daha iyi bir gelecek için yapılması gerekenler nelerdir? Bu konuda </a:t>
            </a:r>
            <a:r>
              <a:rPr lang="tr-TR" sz="3100" dirty="0" smtClean="0"/>
              <a:t>(</a:t>
            </a:r>
            <a:r>
              <a:rPr lang="tr-TR" sz="3100" dirty="0"/>
              <a:t>gerek </a:t>
            </a:r>
            <a:r>
              <a:rPr lang="tr-TR" sz="3100" dirty="0" smtClean="0"/>
              <a:t>bireysel, </a:t>
            </a:r>
            <a:r>
              <a:rPr lang="tr-TR" sz="3100" dirty="0"/>
              <a:t>gerekse toplumsal örgütler olarak) ne yapmalıyız?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90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endParaRPr lang="tr-TR" b="1" dirty="0" smtClean="0"/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2. NÜKLEER SANTRALLERİN YER SEÇİMİ VE YÖNETİMİ</a:t>
            </a: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sz="2600" dirty="0" smtClean="0"/>
              <a:t>Nükleer </a:t>
            </a:r>
            <a:r>
              <a:rPr lang="tr-TR" sz="2600" dirty="0"/>
              <a:t>santrallerin </a:t>
            </a:r>
            <a:r>
              <a:rPr lang="tr-TR" sz="2600" b="1" dirty="0">
                <a:solidFill>
                  <a:srgbClr val="0070C0"/>
                </a:solidFill>
              </a:rPr>
              <a:t>yer seçiminde </a:t>
            </a:r>
            <a:r>
              <a:rPr lang="tr-TR" sz="2600" dirty="0" smtClean="0"/>
              <a:t>ve </a:t>
            </a:r>
            <a:r>
              <a:rPr lang="tr-TR" sz="2600" dirty="0"/>
              <a:t>bu tesislerin </a:t>
            </a:r>
            <a:r>
              <a:rPr lang="tr-TR" sz="2600" b="1" dirty="0">
                <a:solidFill>
                  <a:srgbClr val="0070C0"/>
                </a:solidFill>
              </a:rPr>
              <a:t>yönetiminin planlanmasında </a:t>
            </a:r>
            <a:r>
              <a:rPr lang="tr-TR" sz="2600" dirty="0"/>
              <a:t>gözetilmesi gereken hususlar: </a:t>
            </a:r>
          </a:p>
          <a:p>
            <a:pPr marL="0" indent="0" algn="ctr">
              <a:buNone/>
            </a:pPr>
            <a:r>
              <a:rPr lang="tr-TR" sz="2600" dirty="0" smtClean="0"/>
              <a:t>Mevcut </a:t>
            </a:r>
            <a:r>
              <a:rPr lang="tr-TR" sz="2600" dirty="0"/>
              <a:t>durumun tanımlanması evresi, </a:t>
            </a:r>
            <a:endParaRPr lang="tr-TR" sz="2600" dirty="0" smtClean="0"/>
          </a:p>
          <a:p>
            <a:pPr marL="0" indent="0" algn="ctr">
              <a:buNone/>
            </a:pPr>
            <a:r>
              <a:rPr lang="tr-TR" sz="2600" dirty="0" smtClean="0"/>
              <a:t>Planlama </a:t>
            </a:r>
            <a:r>
              <a:rPr lang="tr-TR" sz="2600" dirty="0"/>
              <a:t>ve hazırlık evresi, </a:t>
            </a:r>
            <a:endParaRPr lang="tr-TR" sz="2600" dirty="0" smtClean="0"/>
          </a:p>
          <a:p>
            <a:pPr marL="0" indent="0" algn="ctr">
              <a:buNone/>
            </a:pPr>
            <a:r>
              <a:rPr lang="tr-TR" sz="2600" dirty="0" smtClean="0"/>
              <a:t>Tesislerin </a:t>
            </a:r>
            <a:r>
              <a:rPr lang="tr-TR" sz="2600" dirty="0"/>
              <a:t>tasarımı, </a:t>
            </a:r>
            <a:endParaRPr lang="tr-TR" sz="2600" dirty="0" smtClean="0"/>
          </a:p>
          <a:p>
            <a:pPr marL="0" indent="0" algn="ctr">
              <a:buNone/>
            </a:pPr>
            <a:r>
              <a:rPr lang="tr-TR" sz="2600" dirty="0" smtClean="0"/>
              <a:t>İnşaat </a:t>
            </a:r>
            <a:r>
              <a:rPr lang="tr-TR" sz="2600" dirty="0"/>
              <a:t>ve işletme evreleri, </a:t>
            </a:r>
            <a:endParaRPr lang="tr-TR" sz="2600" dirty="0" smtClean="0"/>
          </a:p>
          <a:p>
            <a:pPr marL="0" indent="0" algn="ctr">
              <a:buNone/>
            </a:pPr>
            <a:r>
              <a:rPr lang="tr-TR" sz="2600" dirty="0" smtClean="0"/>
              <a:t>İşletme </a:t>
            </a:r>
            <a:r>
              <a:rPr lang="tr-TR" sz="2600" dirty="0"/>
              <a:t>sonrası (rehabilitasyon-iyileştirme) </a:t>
            </a:r>
            <a:r>
              <a:rPr lang="tr-TR" sz="2600" dirty="0" smtClean="0"/>
              <a:t>evre.</a:t>
            </a:r>
            <a:endParaRPr lang="tr-TR" sz="2600" dirty="0"/>
          </a:p>
          <a:p>
            <a:r>
              <a:rPr lang="tr-TR" sz="2600" dirty="0"/>
              <a:t>Bu evrelerin her birinde </a:t>
            </a:r>
            <a:r>
              <a:rPr lang="tr-TR" sz="2600" b="1" dirty="0">
                <a:solidFill>
                  <a:srgbClr val="0070C0"/>
                </a:solidFill>
              </a:rPr>
              <a:t>toprak, su, hava, gürültü, </a:t>
            </a:r>
            <a:r>
              <a:rPr lang="tr-TR" sz="2600" b="1" dirty="0" err="1">
                <a:solidFill>
                  <a:srgbClr val="0070C0"/>
                </a:solidFill>
              </a:rPr>
              <a:t>sosyo</a:t>
            </a:r>
            <a:r>
              <a:rPr lang="tr-TR" sz="2600" b="1" dirty="0">
                <a:solidFill>
                  <a:srgbClr val="0070C0"/>
                </a:solidFill>
              </a:rPr>
              <a:t>-ekonomik ve ekolojik ortamlarda </a:t>
            </a:r>
            <a:r>
              <a:rPr lang="tr-TR" sz="2600" dirty="0"/>
              <a:t>ortaya çıkması olası çevresel etkiler ve bu etkilerin denetiminde gözetilmesi gereken hususlar,</a:t>
            </a:r>
          </a:p>
          <a:p>
            <a:r>
              <a:rPr lang="tr-TR" sz="2600" dirty="0"/>
              <a:t>Teknik sorunlar, Yasal açıdan ortaya çıkan sorunlar </a:t>
            </a:r>
            <a:r>
              <a:rPr lang="tr-TR" sz="2600" b="1" dirty="0">
                <a:solidFill>
                  <a:srgbClr val="0070C0"/>
                </a:solidFill>
              </a:rPr>
              <a:t>(Uluslararası ve ulusal mevzuat açısından)</a:t>
            </a:r>
            <a:r>
              <a:rPr lang="tr-TR" sz="2600" dirty="0"/>
              <a:t>, Eğitimden kaynaklanan sorunlar</a:t>
            </a:r>
            <a:r>
              <a:rPr lang="tr-TR" sz="2600" b="1" dirty="0"/>
              <a:t> </a:t>
            </a:r>
            <a:r>
              <a:rPr lang="tr-TR" sz="2600" b="1" dirty="0" smtClean="0"/>
              <a:t>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8660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/>
          </a:bodyPr>
          <a:lstStyle/>
          <a:p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b="1" dirty="0" smtClean="0">
                <a:solidFill>
                  <a:srgbClr val="7030A0"/>
                </a:solidFill>
              </a:rPr>
              <a:t>Türkiye Uranyum ve Toryum yatakları (MTA, 2017).</a:t>
            </a:r>
            <a:br>
              <a:rPr lang="tr-TR" sz="1800" b="1" dirty="0" smtClean="0">
                <a:solidFill>
                  <a:srgbClr val="7030A0"/>
                </a:solidFill>
              </a:rPr>
            </a:br>
            <a:r>
              <a:rPr lang="tr-TR" sz="1800" b="1" dirty="0" smtClean="0">
                <a:solidFill>
                  <a:srgbClr val="7030A0"/>
                </a:solidFill>
              </a:rPr>
              <a:t>https</a:t>
            </a:r>
            <a:r>
              <a:rPr lang="tr-TR" sz="1800" b="1" dirty="0">
                <a:solidFill>
                  <a:srgbClr val="7030A0"/>
                </a:solidFill>
              </a:rPr>
              <a:t>://www.dogadergisi.com/turkiye-uranyum-rezervleri/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8"/>
          <a:stretch/>
        </p:blipFill>
        <p:spPr bwMode="auto">
          <a:xfrm>
            <a:off x="0" y="1493435"/>
            <a:ext cx="9144000" cy="495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7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200" b="1" dirty="0" smtClean="0">
                <a:solidFill>
                  <a:srgbClr val="7030A0"/>
                </a:solidFill>
              </a:rPr>
              <a:t>Nükleer </a:t>
            </a:r>
            <a:r>
              <a:rPr lang="tr-TR" sz="2200" b="1" dirty="0">
                <a:solidFill>
                  <a:srgbClr val="7030A0"/>
                </a:solidFill>
              </a:rPr>
              <a:t>Yakıt </a:t>
            </a:r>
            <a:r>
              <a:rPr lang="tr-TR" sz="2200" b="1" dirty="0" smtClean="0">
                <a:solidFill>
                  <a:srgbClr val="7030A0"/>
                </a:solidFill>
              </a:rPr>
              <a:t>Döngüsü</a:t>
            </a:r>
            <a:r>
              <a:rPr lang="tr-TR" sz="2200" dirty="0" smtClean="0">
                <a:solidFill>
                  <a:srgbClr val="7030A0"/>
                </a:solidFill>
              </a:rPr>
              <a:t/>
            </a:r>
            <a:br>
              <a:rPr lang="tr-TR" sz="2200" dirty="0" smtClean="0">
                <a:solidFill>
                  <a:srgbClr val="7030A0"/>
                </a:solidFill>
              </a:rPr>
            </a:br>
            <a:r>
              <a:rPr lang="tr-TR" sz="2200" dirty="0">
                <a:solidFill>
                  <a:srgbClr val="7030A0"/>
                </a:solidFill>
              </a:rPr>
              <a:t>http://www.taek.gov.tr/tr/2016-06-09-00-43-55/135-gunumuzde-nukleer-enerji-rapor/837-bolum-03-nukleer-yakit-cevrimi.html (10 Mart 2019, saat 10.18).</a:t>
            </a: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</p:txBody>
      </p:sp>
      <p:pic>
        <p:nvPicPr>
          <p:cNvPr id="4" name="İçerik Yer Tutucusu 3" descr="Şekil 3.1. Nükleer Yakıt Çevrimi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192688" cy="5445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685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966519"/>
              </p:ext>
            </p:extLst>
          </p:nvPr>
        </p:nvGraphicFramePr>
        <p:xfrm>
          <a:off x="0" y="1477327"/>
          <a:ext cx="9144001" cy="54800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5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6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1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Reaktör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Kapasite (</a:t>
                      </a:r>
                      <a:r>
                        <a:rPr lang="tr-TR" sz="1600" dirty="0" err="1">
                          <a:effectLst/>
                        </a:rPr>
                        <a:t>MWe</a:t>
                      </a:r>
                      <a:r>
                        <a:rPr lang="tr-TR" sz="1600" dirty="0">
                          <a:effectLst/>
                        </a:rPr>
                        <a:t>)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Ülke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        Açıklama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err="1">
                          <a:effectLst/>
                        </a:rPr>
                        <a:t>Niederaicbach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100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Almanya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Gaz soğutmalı reaktör 1974’te kapatıldı. Tesis </a:t>
                      </a:r>
                      <a:r>
                        <a:rPr lang="tr-TR" sz="1600" dirty="0" smtClean="0">
                          <a:effectLst/>
                        </a:rPr>
                        <a:t> hizmetten </a:t>
                      </a:r>
                      <a:r>
                        <a:rPr lang="tr-TR" sz="1600" dirty="0">
                          <a:effectLst/>
                        </a:rPr>
                        <a:t>çıkarıldı. Saha 1995’te kısıtsız zirai </a:t>
                      </a:r>
                      <a:r>
                        <a:rPr lang="tr-TR" sz="1600" dirty="0" smtClean="0">
                          <a:effectLst/>
                        </a:rPr>
                        <a:t>kullanım </a:t>
                      </a:r>
                      <a:r>
                        <a:rPr lang="tr-TR" sz="1600" dirty="0">
                          <a:effectLst/>
                        </a:rPr>
                        <a:t>için serbest bırakıldı.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err="1">
                          <a:effectLst/>
                        </a:rPr>
                        <a:t>Shippingport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60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ABD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Hafif su soğutmalı üretken reaktör 1982’de </a:t>
                      </a:r>
                      <a:r>
                        <a:rPr lang="tr-TR" sz="1600" dirty="0" smtClean="0">
                          <a:effectLst/>
                        </a:rPr>
                        <a:t>kapatıldı</a:t>
                      </a:r>
                      <a:r>
                        <a:rPr lang="tr-TR" sz="1600" dirty="0">
                          <a:effectLst/>
                        </a:rPr>
                        <a:t>. 1989’da saha kısıtsız kullanım için </a:t>
                      </a:r>
                      <a:r>
                        <a:rPr lang="tr-TR" sz="1600" dirty="0" smtClean="0">
                          <a:effectLst/>
                        </a:rPr>
                        <a:t>serbest </a:t>
                      </a:r>
                      <a:r>
                        <a:rPr lang="tr-TR" sz="1600" dirty="0">
                          <a:effectLst/>
                        </a:rPr>
                        <a:t>bırakıldı.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23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err="1">
                          <a:effectLst/>
                        </a:rPr>
                        <a:t>Trojan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1180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ABD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PWR 1993’de kapatıldı. Buhar jeneratörleri </a:t>
                      </a:r>
                      <a:r>
                        <a:rPr lang="tr-TR" sz="1600" dirty="0" smtClean="0">
                          <a:effectLst/>
                        </a:rPr>
                        <a:t>1995’te </a:t>
                      </a:r>
                      <a:r>
                        <a:rPr lang="tr-TR" sz="1600" dirty="0">
                          <a:effectLst/>
                        </a:rPr>
                        <a:t>çıkarıldı ve bertaraf edildi. Reaktör kazanı </a:t>
                      </a:r>
                      <a:r>
                        <a:rPr lang="tr-TR" sz="1600" dirty="0" smtClean="0">
                          <a:effectLst/>
                        </a:rPr>
                        <a:t>1999’da </a:t>
                      </a:r>
                      <a:r>
                        <a:rPr lang="tr-TR" sz="1600" dirty="0">
                          <a:effectLst/>
                        </a:rPr>
                        <a:t>söküldü ve bertaraf edildi. Yapılar halen </a:t>
                      </a:r>
                      <a:r>
                        <a:rPr lang="tr-TR" sz="1600" dirty="0" smtClean="0">
                          <a:effectLst/>
                        </a:rPr>
                        <a:t>temizlenmekte </a:t>
                      </a:r>
                      <a:r>
                        <a:rPr lang="tr-TR" sz="1600" dirty="0">
                          <a:effectLst/>
                        </a:rPr>
                        <a:t>fakat 2018’e kadar </a:t>
                      </a:r>
                      <a:r>
                        <a:rPr lang="tr-TR" sz="1600" dirty="0" smtClean="0">
                          <a:effectLst/>
                        </a:rPr>
                        <a:t>yıkım planlanmamakta</a:t>
                      </a:r>
                      <a:r>
                        <a:rPr lang="tr-TR" sz="1600" dirty="0">
                          <a:effectLst/>
                        </a:rPr>
                        <a:t>.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9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err="1">
                          <a:effectLst/>
                        </a:rPr>
                        <a:t>Rancho</a:t>
                      </a:r>
                      <a:r>
                        <a:rPr lang="tr-TR" sz="1600" dirty="0">
                          <a:effectLst/>
                        </a:rPr>
                        <a:t> </a:t>
                      </a:r>
                      <a:r>
                        <a:rPr lang="tr-TR" sz="1600" dirty="0" err="1">
                          <a:effectLst/>
                        </a:rPr>
                        <a:t>Seco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913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ABD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PWR 1989’da kapatıldı. Tesis güvenli depolama </a:t>
                      </a:r>
                      <a:r>
                        <a:rPr lang="tr-TR" sz="1600" dirty="0" smtClean="0">
                          <a:effectLst/>
                        </a:rPr>
                        <a:t>şartlarına </a:t>
                      </a:r>
                      <a:r>
                        <a:rPr lang="tr-TR" sz="1600" dirty="0">
                          <a:effectLst/>
                        </a:rPr>
                        <a:t>alındı. 23 Ekim 2009’da saha kısıtsız </a:t>
                      </a:r>
                      <a:r>
                        <a:rPr lang="tr-TR" sz="1600" dirty="0" smtClean="0">
                          <a:effectLst/>
                        </a:rPr>
                        <a:t>kullanım </a:t>
                      </a:r>
                      <a:r>
                        <a:rPr lang="tr-TR" sz="1600" dirty="0">
                          <a:effectLst/>
                        </a:rPr>
                        <a:t>için serbest bırakıldı.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2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err="1">
                          <a:effectLst/>
                        </a:rPr>
                        <a:t>Chinon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70/ 210/480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Fransa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Üç gaz soğutmalı santral. Sonuncusu 1990’da </a:t>
                      </a:r>
                      <a:r>
                        <a:rPr lang="tr-TR" sz="1600" dirty="0" smtClean="0">
                          <a:effectLst/>
                        </a:rPr>
                        <a:t>kapatıldı</a:t>
                      </a:r>
                      <a:r>
                        <a:rPr lang="tr-TR" sz="1600" dirty="0">
                          <a:effectLst/>
                        </a:rPr>
                        <a:t>. Kısmen söküldü; son söküm 50 sene </a:t>
                      </a:r>
                      <a:r>
                        <a:rPr lang="tr-TR" sz="1600" dirty="0" smtClean="0">
                          <a:effectLst/>
                        </a:rPr>
                        <a:t> sonraya </a:t>
                      </a:r>
                      <a:r>
                        <a:rPr lang="tr-TR" sz="1600" dirty="0">
                          <a:effectLst/>
                        </a:rPr>
                        <a:t>bırakıldı.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82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Berkeley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2x138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İngiltere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tr-TR" sz="1600" dirty="0">
                          <a:effectLst/>
                        </a:rPr>
                        <a:t>Gaz soğutmalı reaktör 1989’da kapatıldı. </a:t>
                      </a:r>
                      <a:r>
                        <a:rPr lang="tr-TR" sz="1600" dirty="0" smtClean="0">
                          <a:effectLst/>
                        </a:rPr>
                        <a:t>Yakıt </a:t>
                      </a:r>
                      <a:r>
                        <a:rPr lang="tr-TR" sz="1600" dirty="0">
                          <a:effectLst/>
                        </a:rPr>
                        <a:t>boşaltılması 1992’de tamamlandı. </a:t>
                      </a:r>
                      <a:r>
                        <a:rPr lang="tr-TR" sz="1600" dirty="0" smtClean="0">
                          <a:effectLst/>
                        </a:rPr>
                        <a:t>Tesis </a:t>
                      </a:r>
                      <a:r>
                        <a:rPr lang="tr-TR" sz="1600" dirty="0">
                          <a:effectLst/>
                        </a:rPr>
                        <a:t>uzun bir süredir bakım ve onarım </a:t>
                      </a:r>
                      <a:r>
                        <a:rPr lang="tr-TR" sz="1600" dirty="0" smtClean="0">
                          <a:effectLst/>
                        </a:rPr>
                        <a:t>periyodu </a:t>
                      </a:r>
                      <a:r>
                        <a:rPr lang="tr-TR" sz="1600" dirty="0">
                          <a:effectLst/>
                        </a:rPr>
                        <a:t>için hazırlanmakta.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Metin kutusu 1"/>
          <p:cNvSpPr txBox="1"/>
          <p:nvPr/>
        </p:nvSpPr>
        <p:spPr>
          <a:xfrm>
            <a:off x="0" y="0"/>
            <a:ext cx="9144000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tr-TR" b="1" dirty="0" smtClean="0"/>
          </a:p>
          <a:p>
            <a:pPr algn="ctr"/>
            <a:r>
              <a:rPr lang="tr-TR" b="1" dirty="0" smtClean="0">
                <a:solidFill>
                  <a:srgbClr val="7030A0"/>
                </a:solidFill>
              </a:rPr>
              <a:t>Hizmetten </a:t>
            </a:r>
            <a:r>
              <a:rPr lang="tr-TR" b="1" dirty="0">
                <a:solidFill>
                  <a:srgbClr val="7030A0"/>
                </a:solidFill>
              </a:rPr>
              <a:t>Çıkarma Çalışmaları Devam Eden veya Tamamlanmış Bazı Reaktörler</a:t>
            </a:r>
            <a:endParaRPr lang="tr-TR" dirty="0" smtClean="0">
              <a:solidFill>
                <a:srgbClr val="7030A0"/>
              </a:solidFill>
            </a:endParaRPr>
          </a:p>
          <a:p>
            <a:pPr algn="ctr"/>
            <a:r>
              <a:rPr lang="tr-TR" dirty="0" smtClean="0">
                <a:solidFill>
                  <a:srgbClr val="7030A0"/>
                </a:solidFill>
              </a:rPr>
              <a:t>http</a:t>
            </a:r>
            <a:r>
              <a:rPr lang="tr-TR" dirty="0">
                <a:solidFill>
                  <a:srgbClr val="7030A0"/>
                </a:solidFill>
              </a:rPr>
              <a:t>://www.taek.gov.tr/tr/2016-06-09-00-43-55/135-gunumuzde-nukleer-enerji-rapor</a:t>
            </a:r>
            <a:r>
              <a:rPr lang="tr-TR" dirty="0" smtClean="0">
                <a:solidFill>
                  <a:srgbClr val="7030A0"/>
                </a:solidFill>
              </a:rPr>
              <a:t>/</a:t>
            </a:r>
          </a:p>
          <a:p>
            <a:pPr algn="ctr"/>
            <a:r>
              <a:rPr lang="tr-TR" dirty="0" smtClean="0">
                <a:solidFill>
                  <a:srgbClr val="7030A0"/>
                </a:solidFill>
              </a:rPr>
              <a:t>837-bolum-03-nukleer-yakit-cevrimi.html </a:t>
            </a:r>
            <a:r>
              <a:rPr lang="tr-TR" dirty="0">
                <a:solidFill>
                  <a:srgbClr val="7030A0"/>
                </a:solidFill>
              </a:rPr>
              <a:t>(10 Mart 2019, saat 10.18).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244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7030A0"/>
                </a:solidFill>
              </a:rPr>
              <a:t>Uranyum zenginleştirme tesisi, Fransa (MTA, 2017).</a:t>
            </a: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9144000" cy="5440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18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0070C0"/>
                </a:solidFill>
              </a:rPr>
              <a:t>1. GÜN, SUNUMLAR</a:t>
            </a:r>
            <a:endParaRPr lang="tr-TR" sz="28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sz="2600" dirty="0" smtClean="0"/>
          </a:p>
          <a:p>
            <a:r>
              <a:rPr lang="tr-TR" sz="2600" b="1" dirty="0" smtClean="0"/>
              <a:t>Yılmaz </a:t>
            </a:r>
            <a:r>
              <a:rPr lang="tr-TR" sz="2600" b="1" dirty="0"/>
              <a:t>BEKTUR    </a:t>
            </a:r>
            <a:r>
              <a:rPr lang="tr-TR" sz="2600" dirty="0"/>
              <a:t>: </a:t>
            </a:r>
            <a:r>
              <a:rPr lang="tr-TR" sz="2600" dirty="0" smtClean="0"/>
              <a:t>Enerji</a:t>
            </a:r>
            <a:r>
              <a:rPr lang="tr-TR" sz="2600" dirty="0"/>
              <a:t>, Nükleer Santraller ve Yer Seçimi,</a:t>
            </a:r>
          </a:p>
          <a:p>
            <a:r>
              <a:rPr lang="tr-TR" sz="2600" b="1" dirty="0" smtClean="0"/>
              <a:t>Gürdal </a:t>
            </a:r>
            <a:r>
              <a:rPr lang="tr-TR" sz="2600" b="1" dirty="0"/>
              <a:t>GÖKERİ    </a:t>
            </a:r>
            <a:r>
              <a:rPr lang="tr-TR" sz="2600" dirty="0"/>
              <a:t>: </a:t>
            </a:r>
            <a:r>
              <a:rPr lang="tr-TR" sz="2600" dirty="0" smtClean="0"/>
              <a:t>Nükleer </a:t>
            </a:r>
            <a:r>
              <a:rPr lang="tr-TR" sz="2600" dirty="0"/>
              <a:t>Santraller için Yer Seçiminde Acil Durum Planlarının Uygulanabilirliğinin Değerlendirilmesi,</a:t>
            </a:r>
          </a:p>
          <a:p>
            <a:r>
              <a:rPr lang="tr-TR" sz="2600" b="1" dirty="0" smtClean="0"/>
              <a:t>Şebnem UDUM   </a:t>
            </a:r>
            <a:r>
              <a:rPr lang="tr-TR" sz="2600" b="1" dirty="0" smtClean="0"/>
              <a:t> </a:t>
            </a:r>
            <a:r>
              <a:rPr lang="tr-TR" sz="2600" dirty="0"/>
              <a:t>: </a:t>
            </a:r>
            <a:r>
              <a:rPr lang="tr-TR" sz="2600" dirty="0" smtClean="0"/>
              <a:t>Nükleer </a:t>
            </a:r>
            <a:r>
              <a:rPr lang="tr-TR" sz="2600" dirty="0"/>
              <a:t>Emniyet Açısından Nükleer Santrallerde Saha Seçimi,</a:t>
            </a:r>
          </a:p>
          <a:p>
            <a:r>
              <a:rPr lang="tr-TR" sz="2600" b="1" dirty="0" smtClean="0"/>
              <a:t>Özge </a:t>
            </a:r>
            <a:r>
              <a:rPr lang="tr-TR" sz="2600" b="1" dirty="0" smtClean="0"/>
              <a:t>ÜNVER ve Cemil KOÇAR: </a:t>
            </a:r>
            <a:r>
              <a:rPr lang="tr-TR" sz="2600" dirty="0" smtClean="0"/>
              <a:t>Nükleer </a:t>
            </a:r>
            <a:r>
              <a:rPr lang="tr-TR" sz="2600" dirty="0"/>
              <a:t>Santrallerde Saha Onayı, Meteorolojik Çalışmalar, Çevresel Etki ve Radyolojik Etki Değerlendirmesi,</a:t>
            </a:r>
          </a:p>
          <a:p>
            <a:r>
              <a:rPr lang="tr-TR" sz="2600" b="1" dirty="0" smtClean="0"/>
              <a:t>Banu </a:t>
            </a:r>
            <a:r>
              <a:rPr lang="tr-TR" sz="2600" b="1" dirty="0"/>
              <a:t>ACAR            </a:t>
            </a:r>
            <a:r>
              <a:rPr lang="tr-TR" sz="2600" dirty="0" smtClean="0"/>
              <a:t>: </a:t>
            </a:r>
            <a:r>
              <a:rPr lang="tr-TR" sz="2600" dirty="0" smtClean="0"/>
              <a:t>Radyoaktif </a:t>
            </a:r>
            <a:r>
              <a:rPr lang="tr-TR" sz="2600" dirty="0"/>
              <a:t>Atık Bertaraf Tesisleri için Saha Seçimi,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499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>2. GÜN, SORUNLAR</a:t>
            </a:r>
            <a:endParaRPr lang="tr-TR" sz="32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İRFAN </a:t>
            </a:r>
            <a:r>
              <a:rPr lang="tr-TR" dirty="0"/>
              <a:t>UÇAR        : </a:t>
            </a:r>
            <a:r>
              <a:rPr lang="tr-TR" dirty="0" err="1" smtClean="0"/>
              <a:t>Akkuyu</a:t>
            </a:r>
            <a:r>
              <a:rPr lang="tr-TR" dirty="0" smtClean="0"/>
              <a:t> </a:t>
            </a:r>
            <a:r>
              <a:rPr lang="tr-TR" dirty="0"/>
              <a:t>ve Nükleer Güvenliğine Dair Deneyimler </a:t>
            </a:r>
            <a:r>
              <a:rPr lang="tr-TR" dirty="0" smtClean="0"/>
              <a:t>ve Sorunlar</a:t>
            </a:r>
            <a:r>
              <a:rPr lang="tr-TR" dirty="0"/>
              <a:t>,</a:t>
            </a:r>
          </a:p>
          <a:p>
            <a:r>
              <a:rPr lang="tr-TR" dirty="0" smtClean="0"/>
              <a:t>Genel</a:t>
            </a:r>
            <a:r>
              <a:rPr lang="tr-TR" dirty="0"/>
              <a:t>: Nükleer Santrallere Dair Yer Seçimi Sorunları,</a:t>
            </a:r>
          </a:p>
          <a:p>
            <a:r>
              <a:rPr lang="tr-TR" dirty="0" err="1" smtClean="0"/>
              <a:t>NGS’ler</a:t>
            </a:r>
            <a:r>
              <a:rPr lang="tr-TR" dirty="0" smtClean="0"/>
              <a:t> </a:t>
            </a:r>
            <a:r>
              <a:rPr lang="tr-TR" dirty="0"/>
              <a:t>için saha belirleme </a:t>
            </a:r>
            <a:r>
              <a:rPr lang="tr-TR" dirty="0" smtClean="0"/>
              <a:t>aşamasında </a:t>
            </a:r>
            <a:r>
              <a:rPr lang="tr-TR" dirty="0"/>
              <a:t>lisanslama süreci ile </a:t>
            </a:r>
            <a:r>
              <a:rPr lang="tr-TR" dirty="0" smtClean="0"/>
              <a:t>ilgili sorunlar.</a:t>
            </a:r>
            <a:endParaRPr lang="tr-TR" dirty="0"/>
          </a:p>
          <a:p>
            <a:endParaRPr lang="tr-TR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76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b="1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3. KÜRESEL İKLİM DEĞİŞİKLİĞİNİN YERKÜRE’YE VE ÜLKEMİZE ETKİLERİ</a:t>
            </a:r>
          </a:p>
          <a:p>
            <a:pPr marL="0" indent="0" algn="ctr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sz="2800" dirty="0" smtClean="0"/>
              <a:t>Küresel </a:t>
            </a:r>
            <a:r>
              <a:rPr lang="tr-TR" sz="2800" dirty="0"/>
              <a:t>iklim değişikliklerinin Jeolojik tarihi ve sonuçları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Günümüzdeki </a:t>
            </a:r>
            <a:r>
              <a:rPr lang="tr-TR" sz="2800" dirty="0"/>
              <a:t>küresel iklim değişikliğini tetikleyen unsurlar ve nedenleri, </a:t>
            </a:r>
            <a:endParaRPr lang="tr-TR" sz="2800" dirty="0" smtClean="0"/>
          </a:p>
          <a:p>
            <a:r>
              <a:rPr lang="tr-TR" sz="2800" dirty="0" smtClean="0"/>
              <a:t>Küresel </a:t>
            </a:r>
            <a:r>
              <a:rPr lang="tr-TR" sz="2800" dirty="0"/>
              <a:t>iklim değişikliğinin </a:t>
            </a:r>
            <a:r>
              <a:rPr lang="tr-TR" sz="2800" dirty="0" err="1"/>
              <a:t>Yerküre’ye</a:t>
            </a:r>
            <a:r>
              <a:rPr lang="tr-TR" sz="2800" dirty="0"/>
              <a:t> ve ülkemize olası etkileri ve sonuçları, </a:t>
            </a:r>
            <a:endParaRPr lang="tr-TR" sz="2800" dirty="0" smtClean="0"/>
          </a:p>
          <a:p>
            <a:r>
              <a:rPr lang="tr-TR" sz="2800" dirty="0" smtClean="0"/>
              <a:t>Küresel </a:t>
            </a:r>
            <a:r>
              <a:rPr lang="tr-TR" sz="2800" dirty="0"/>
              <a:t>iklim değişikliğinin olumsuz etkilerini denetlemek üzere alınması gereken </a:t>
            </a:r>
            <a:r>
              <a:rPr lang="tr-TR" sz="2800" dirty="0" smtClean="0"/>
              <a:t>önlemler.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708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ÇEVRE JEOLOJİSİNİN TANIMI 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00B050"/>
                </a:solidFill>
              </a:rPr>
              <a:t>Çevre Jeolojisi, </a:t>
            </a:r>
            <a:r>
              <a:rPr lang="tr-TR" sz="2400" b="1" dirty="0">
                <a:solidFill>
                  <a:srgbClr val="00B050"/>
                </a:solidFill>
              </a:rPr>
              <a:t>Yer’in yüzey </a:t>
            </a:r>
            <a:r>
              <a:rPr lang="tr-TR" sz="2400" b="1" dirty="0" smtClean="0">
                <a:solidFill>
                  <a:srgbClr val="00B050"/>
                </a:solidFill>
              </a:rPr>
              <a:t>şekillerinin, </a:t>
            </a:r>
            <a:r>
              <a:rPr lang="tr-TR" sz="2400" b="1" dirty="0">
                <a:solidFill>
                  <a:srgbClr val="00B050"/>
                </a:solidFill>
              </a:rPr>
              <a:t>fiziksel Yer </a:t>
            </a:r>
            <a:r>
              <a:rPr lang="tr-TR" sz="2400" b="1" dirty="0" smtClean="0">
                <a:solidFill>
                  <a:srgbClr val="00B050"/>
                </a:solidFill>
              </a:rPr>
              <a:t>süreçlerinin </a:t>
            </a:r>
            <a:r>
              <a:rPr lang="tr-TR" sz="2400" b="1" dirty="0">
                <a:solidFill>
                  <a:srgbClr val="00B050"/>
                </a:solidFill>
              </a:rPr>
              <a:t>ve doğal </a:t>
            </a:r>
            <a:r>
              <a:rPr lang="tr-TR" sz="2400" b="1" dirty="0" smtClean="0">
                <a:solidFill>
                  <a:srgbClr val="00B050"/>
                </a:solidFill>
              </a:rPr>
              <a:t>kaynakların insan ve toplum üzerindeki etkilerini incelemenin yanı </a:t>
            </a:r>
            <a:r>
              <a:rPr lang="tr-TR" sz="2400" b="1" dirty="0">
                <a:solidFill>
                  <a:srgbClr val="00B050"/>
                </a:solidFill>
              </a:rPr>
              <a:t>sıra, çevreyi etkileyen </a:t>
            </a:r>
            <a:r>
              <a:rPr lang="tr-TR" sz="2400" b="1" dirty="0" smtClean="0">
                <a:solidFill>
                  <a:srgbClr val="00B050"/>
                </a:solidFill>
              </a:rPr>
              <a:t>beşeri konuları </a:t>
            </a:r>
            <a:r>
              <a:rPr lang="tr-TR" sz="2400" b="1" dirty="0">
                <a:solidFill>
                  <a:srgbClr val="00B050"/>
                </a:solidFill>
              </a:rPr>
              <a:t>da kapsamına alarak irdeleyen bir </a:t>
            </a:r>
            <a:r>
              <a:rPr lang="tr-TR" sz="2400" b="1" dirty="0" smtClean="0">
                <a:solidFill>
                  <a:srgbClr val="00B050"/>
                </a:solidFill>
              </a:rPr>
              <a:t>bilimdir. </a:t>
            </a:r>
          </a:p>
          <a:p>
            <a:pPr algn="ctr"/>
            <a:endParaRPr lang="tr-TR" sz="2400" dirty="0"/>
          </a:p>
          <a:p>
            <a:pPr marL="0" indent="0" algn="ctr">
              <a:buNone/>
            </a:pPr>
            <a:r>
              <a:rPr lang="tr-TR" sz="2400" b="1" dirty="0" smtClean="0"/>
              <a:t>Buradan </a:t>
            </a:r>
            <a:r>
              <a:rPr lang="tr-TR" sz="2400" b="1" dirty="0"/>
              <a:t>da çevre jeolojisinin, </a:t>
            </a:r>
            <a:r>
              <a:rPr lang="tr-TR" sz="2400" b="1" dirty="0">
                <a:solidFill>
                  <a:srgbClr val="0070C0"/>
                </a:solidFill>
              </a:rPr>
              <a:t>temel mirasını jeolojiden almakla birlikte,</a:t>
            </a:r>
            <a:r>
              <a:rPr lang="tr-TR" sz="2400" b="1" dirty="0"/>
              <a:t> farklı bilim dallarının kavşağında yer aldığı ve </a:t>
            </a:r>
            <a:r>
              <a:rPr lang="tr-TR" sz="2400" b="1" dirty="0">
                <a:solidFill>
                  <a:srgbClr val="0070C0"/>
                </a:solidFill>
              </a:rPr>
              <a:t>çok disiplinli ortak bir çalışmayı zorunlu kıldığı</a:t>
            </a:r>
            <a:r>
              <a:rPr lang="tr-TR" sz="2400" b="1" dirty="0"/>
              <a:t> kolaylıkla söylenebilir. </a:t>
            </a:r>
          </a:p>
        </p:txBody>
      </p:sp>
    </p:spTree>
    <p:extLst>
      <p:ext uri="{BB962C8B-B14F-4D97-AF65-F5344CB8AC3E}">
        <p14:creationId xmlns:p14="http://schemas.microsoft.com/office/powerpoint/2010/main" val="144467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altLang="tr-TR" sz="1800" b="1" dirty="0" smtClean="0">
                <a:solidFill>
                  <a:srgbClr val="7030A0"/>
                </a:solidFill>
              </a:rPr>
              <a:t>Yer’in evrimi ve Yaşamın evrimi arasındaki ilişkiler: </a:t>
            </a:r>
            <a:r>
              <a:rPr lang="tr-TR" altLang="tr-TR" sz="1800" b="1" dirty="0" smtClean="0">
                <a:solidFill>
                  <a:srgbClr val="7030A0"/>
                </a:solidFill>
              </a:rPr>
              <a:t/>
            </a:r>
            <a:br>
              <a:rPr lang="tr-TR" altLang="tr-TR" sz="1800" b="1" dirty="0" smtClean="0">
                <a:solidFill>
                  <a:srgbClr val="7030A0"/>
                </a:solidFill>
              </a:rPr>
            </a:br>
            <a:r>
              <a:rPr lang="tr-TR" altLang="tr-TR" sz="1800" b="1" dirty="0" smtClean="0">
                <a:solidFill>
                  <a:srgbClr val="7030A0"/>
                </a:solidFill>
              </a:rPr>
              <a:t>İklimi </a:t>
            </a:r>
            <a:r>
              <a:rPr lang="tr-TR" altLang="tr-TR" sz="1800" b="1" dirty="0" smtClean="0">
                <a:solidFill>
                  <a:srgbClr val="7030A0"/>
                </a:solidFill>
              </a:rPr>
              <a:t>de içinde barındıran deniz düzeyi ve sıcaklık değişimleri (</a:t>
            </a:r>
            <a:r>
              <a:rPr lang="tr-TR" altLang="tr-TR" sz="1800" b="1" dirty="0" err="1" smtClean="0">
                <a:solidFill>
                  <a:srgbClr val="7030A0"/>
                </a:solidFill>
              </a:rPr>
              <a:t>McKinney</a:t>
            </a:r>
            <a:r>
              <a:rPr lang="tr-TR" altLang="tr-TR" sz="1800" b="1" dirty="0" smtClean="0">
                <a:solidFill>
                  <a:srgbClr val="7030A0"/>
                </a:solidFill>
              </a:rPr>
              <a:t> ve diğerleri, 2007).</a:t>
            </a:r>
          </a:p>
        </p:txBody>
      </p:sp>
      <p:pic>
        <p:nvPicPr>
          <p:cNvPr id="19459" name="Picture 4"/>
          <p:cNvPicPr>
            <a:picLocks noGrp="1" noChangeAspect="1" noChangeArrowheads="1"/>
          </p:cNvPicPr>
          <p:nvPr>
            <p:ph type="body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" r="784" b="1963"/>
          <a:stretch/>
        </p:blipFill>
        <p:spPr>
          <a:xfrm>
            <a:off x="0" y="1143000"/>
            <a:ext cx="9144000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3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1800" b="1" dirty="0" smtClean="0">
                <a:solidFill>
                  <a:srgbClr val="7030A0"/>
                </a:solidFill>
              </a:rPr>
              <a:t>Deniz düzeyi değişiklikleri</a:t>
            </a:r>
            <a:r>
              <a:rPr lang="tr-TR" sz="1800" dirty="0">
                <a:solidFill>
                  <a:srgbClr val="7030A0"/>
                </a:solidFill>
              </a:rPr>
              <a:t/>
            </a:r>
            <a:br>
              <a:rPr lang="tr-TR" sz="1800" dirty="0">
                <a:solidFill>
                  <a:srgbClr val="7030A0"/>
                </a:solidFill>
              </a:rPr>
            </a:br>
            <a:r>
              <a:rPr lang="tr-TR" sz="1800" dirty="0">
                <a:solidFill>
                  <a:srgbClr val="7030A0"/>
                </a:solidFill>
              </a:rPr>
              <a:t>https://tr.pinterest.com/itsmedevlal/geo1/?</a:t>
            </a:r>
            <a:r>
              <a:rPr lang="tr-TR" sz="1800" dirty="0" smtClean="0">
                <a:solidFill>
                  <a:srgbClr val="7030A0"/>
                </a:solidFill>
              </a:rPr>
              <a:t>utm_campaign=rdboards&amp;e_t=de35e254edb04bfea03a3f34340d6716&amp;utm_content=836473399479310144&amp;utm_source=31&amp;utm_term=1&amp;utm_medium=2004 (25 Ekim 2019, saat 09.30).</a:t>
            </a:r>
            <a:endParaRPr lang="tr-TR" sz="18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03927"/>
            <a:ext cx="3693006" cy="545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87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b="1" dirty="0">
                <a:solidFill>
                  <a:srgbClr val="7030A0"/>
                </a:solidFill>
              </a:rPr>
              <a:t>NASA’nın Yayınladığı Video Dünya’daki Dramatik İklim Değişikliğini Gözler Önüne Seriyor</a:t>
            </a:r>
            <a:br>
              <a:rPr lang="tr-TR" sz="1800" b="1" dirty="0">
                <a:solidFill>
                  <a:srgbClr val="7030A0"/>
                </a:solidFill>
              </a:rPr>
            </a:br>
            <a:r>
              <a:rPr lang="tr-TR" sz="1800" dirty="0" smtClean="0">
                <a:solidFill>
                  <a:srgbClr val="7030A0"/>
                </a:solidFill>
              </a:rPr>
              <a:t>http</a:t>
            </a:r>
            <a:r>
              <a:rPr lang="tr-TR" sz="1800" dirty="0">
                <a:solidFill>
                  <a:srgbClr val="7030A0"/>
                </a:solidFill>
              </a:rPr>
              <a:t>://ekolojist.net/nasanin-yayinladigi-video-dunyadaki-dramatik-iklim-degisikligini-gozler-onune-seriyor/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76246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50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36512" y="0"/>
            <a:ext cx="9180512" cy="1417638"/>
          </a:xfrm>
        </p:spPr>
        <p:txBody>
          <a:bodyPr>
            <a:normAutofit/>
          </a:bodyPr>
          <a:lstStyle/>
          <a:p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b="1" dirty="0" smtClean="0">
                <a:solidFill>
                  <a:srgbClr val="7030A0"/>
                </a:solidFill>
              </a:rPr>
              <a:t>Uydudan çekilen Türkiye ve yakın dolayının görünümü, Çocuklarımıza çöl mü bırakacağız?</a:t>
            </a:r>
            <a:r>
              <a:rPr lang="tr-TR" sz="1800" b="1" dirty="0">
                <a:solidFill>
                  <a:srgbClr val="7030A0"/>
                </a:solidFill>
              </a:rPr>
              <a:t/>
            </a:r>
            <a:br>
              <a:rPr lang="tr-TR" sz="1800" b="1" dirty="0">
                <a:solidFill>
                  <a:srgbClr val="7030A0"/>
                </a:solidFill>
              </a:rPr>
            </a:br>
            <a:r>
              <a:rPr lang="tr-TR" sz="1800" dirty="0" smtClean="0">
                <a:solidFill>
                  <a:srgbClr val="7030A0"/>
                </a:solidFill>
              </a:rPr>
              <a:t>https</a:t>
            </a:r>
            <a:r>
              <a:rPr lang="tr-TR" sz="1800" dirty="0">
                <a:solidFill>
                  <a:srgbClr val="7030A0"/>
                </a:solidFill>
              </a:rPr>
              <a:t>://www.facebook.com/photo.php?fbid=10156261967643663&amp;set=a.163384733662&amp;type=3&amp;theater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8"/>
          <a:stretch/>
        </p:blipFill>
        <p:spPr bwMode="auto">
          <a:xfrm>
            <a:off x="0" y="1338946"/>
            <a:ext cx="9144000" cy="5519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19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1800" b="1" dirty="0" smtClean="0">
                <a:solidFill>
                  <a:srgbClr val="7030A0"/>
                </a:solidFill>
              </a:rPr>
              <a:t>Uydudan çekilen ve daha yakında başka bir görüntü</a:t>
            </a:r>
            <a:br>
              <a:rPr lang="tr-TR" sz="1800" b="1" dirty="0" smtClean="0">
                <a:solidFill>
                  <a:srgbClr val="7030A0"/>
                </a:solidFill>
              </a:rPr>
            </a:br>
            <a:r>
              <a:rPr lang="tr-TR" sz="1800" dirty="0" smtClean="0">
                <a:solidFill>
                  <a:srgbClr val="7030A0"/>
                </a:solidFill>
              </a:rPr>
              <a:t>https</a:t>
            </a:r>
            <a:r>
              <a:rPr lang="tr-TR" sz="1800" dirty="0">
                <a:solidFill>
                  <a:srgbClr val="7030A0"/>
                </a:solidFill>
              </a:rPr>
              <a:t>://www.facebook.com/KitapKoyu/photos/a.316817798488361/1204653993038066/?</a:t>
            </a:r>
            <a:r>
              <a:rPr lang="tr-TR" sz="1800" dirty="0" smtClean="0">
                <a:solidFill>
                  <a:srgbClr val="7030A0"/>
                </a:solidFill>
              </a:rPr>
              <a:t>type=3&amp;theater (04 Haziran 2019, saat 09.25).</a:t>
            </a:r>
            <a:endParaRPr lang="tr-TR" sz="18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6" t="38213"/>
          <a:stretch/>
        </p:blipFill>
        <p:spPr bwMode="auto">
          <a:xfrm>
            <a:off x="0" y="1422203"/>
            <a:ext cx="9143999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38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4975" y="0"/>
            <a:ext cx="6169025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228600" y="1650435"/>
            <a:ext cx="2286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18637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18637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18637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18637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18637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637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637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637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637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70C0"/>
                </a:solidFill>
              </a:rPr>
              <a:t>İnsan kaynaklı sera gazlarının etkilerinin </a:t>
            </a:r>
            <a:r>
              <a:rPr lang="tr-TR" altLang="tr-TR" sz="2400" dirty="0" smtClean="0">
                <a:solidFill>
                  <a:srgbClr val="0070C0"/>
                </a:solidFill>
              </a:rPr>
              <a:t>sektörlere göre </a:t>
            </a:r>
            <a:r>
              <a:rPr lang="tr-TR" altLang="tr-TR" sz="2400" dirty="0">
                <a:solidFill>
                  <a:srgbClr val="0070C0"/>
                </a:solidFill>
              </a:rPr>
              <a:t>% oranları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70C0"/>
                </a:solidFill>
              </a:rPr>
              <a:t>(RSHM ve ATIT, 2009). </a:t>
            </a:r>
          </a:p>
        </p:txBody>
      </p:sp>
    </p:spTree>
    <p:extLst>
      <p:ext uri="{BB962C8B-B14F-4D97-AF65-F5344CB8AC3E}">
        <p14:creationId xmlns:p14="http://schemas.microsoft.com/office/powerpoint/2010/main" val="12741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dirty="0" smtClean="0"/>
              <a:t>Son 150 bin yıl boyunca oluşan, </a:t>
            </a:r>
            <a:r>
              <a:rPr lang="tr-TR" sz="2000" b="1" dirty="0" smtClean="0">
                <a:solidFill>
                  <a:srgbClr val="FF0000"/>
                </a:solidFill>
              </a:rPr>
              <a:t>deniz düzeyleri (kırmızı kareler) </a:t>
            </a:r>
            <a:r>
              <a:rPr lang="tr-TR" sz="2000" dirty="0" smtClean="0"/>
              <a:t>ile </a:t>
            </a:r>
            <a:r>
              <a:rPr lang="tr-TR" sz="2000" b="1" dirty="0" smtClean="0">
                <a:solidFill>
                  <a:srgbClr val="0070C0"/>
                </a:solidFill>
              </a:rPr>
              <a:t>atmosferdeki </a:t>
            </a:r>
            <a:r>
              <a:rPr lang="en-US" sz="2000" b="1" dirty="0" smtClean="0">
                <a:solidFill>
                  <a:srgbClr val="0070C0"/>
                </a:solidFill>
              </a:rPr>
              <a:t>CO</a:t>
            </a:r>
            <a:r>
              <a:rPr lang="en-US" sz="2000" b="1" baseline="-25000" dirty="0" smtClean="0">
                <a:solidFill>
                  <a:srgbClr val="0070C0"/>
                </a:solidFill>
              </a:rPr>
              <a:t>2</a:t>
            </a:r>
            <a:r>
              <a:rPr lang="tr-TR" sz="2000" b="1" baseline="-25000" dirty="0" smtClean="0">
                <a:solidFill>
                  <a:srgbClr val="0070C0"/>
                </a:solidFill>
              </a:rPr>
              <a:t>     </a:t>
            </a:r>
            <a:r>
              <a:rPr lang="tr-TR" sz="2000" b="1" dirty="0">
                <a:solidFill>
                  <a:srgbClr val="0070C0"/>
                </a:solidFill>
              </a:rPr>
              <a:t/>
            </a:r>
            <a:br>
              <a:rPr lang="tr-TR" sz="2000" b="1" dirty="0">
                <a:solidFill>
                  <a:srgbClr val="0070C0"/>
                </a:solidFill>
              </a:rPr>
            </a:br>
            <a:r>
              <a:rPr lang="tr-TR" sz="2000" b="1" dirty="0" smtClean="0">
                <a:solidFill>
                  <a:srgbClr val="0070C0"/>
                </a:solidFill>
              </a:rPr>
              <a:t>(sarımsı eğri) </a:t>
            </a:r>
            <a:r>
              <a:rPr lang="tr-TR" sz="2000" dirty="0" smtClean="0"/>
              <a:t>kayıtlarının karşılaştırılması (</a:t>
            </a:r>
            <a:r>
              <a:rPr lang="tr-TR" sz="2000" dirty="0" err="1" smtClean="0"/>
              <a:t>Broecker</a:t>
            </a:r>
            <a:r>
              <a:rPr lang="tr-TR" sz="2000" dirty="0" smtClean="0"/>
              <a:t> </a:t>
            </a:r>
            <a:r>
              <a:rPr lang="tr-TR" sz="2000" i="1" dirty="0" smtClean="0"/>
              <a:t>vd</a:t>
            </a:r>
            <a:r>
              <a:rPr lang="tr-TR" sz="2000" dirty="0" smtClean="0"/>
              <a:t>., 2015’den). </a:t>
            </a:r>
            <a:endParaRPr lang="tr-TR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33456"/>
            <a:ext cx="4392488" cy="5724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15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4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1800" b="1" dirty="0" smtClean="0">
                <a:solidFill>
                  <a:srgbClr val="0070C0"/>
                </a:solidFill>
              </a:rPr>
              <a:t/>
            </a:r>
            <a:br>
              <a:rPr lang="tr-TR" sz="1800" b="1" dirty="0" smtClean="0">
                <a:solidFill>
                  <a:srgbClr val="0070C0"/>
                </a:solidFill>
              </a:rPr>
            </a:br>
            <a:r>
              <a:rPr lang="tr-TR" sz="1800" b="1" dirty="0" smtClean="0">
                <a:solidFill>
                  <a:srgbClr val="7030A0"/>
                </a:solidFill>
              </a:rPr>
              <a:t>M.Ö</a:t>
            </a:r>
            <a:r>
              <a:rPr lang="tr-TR" sz="1800" b="1" dirty="0">
                <a:solidFill>
                  <a:srgbClr val="7030A0"/>
                </a:solidFill>
              </a:rPr>
              <a:t>. 2500 yılı ile M.S.2007 yılı arasındaki KÜRESEL SICAKLIK SALINIMLARI.. </a:t>
            </a:r>
            <a:br>
              <a:rPr lang="tr-TR" sz="1800" b="1" dirty="0">
                <a:solidFill>
                  <a:srgbClr val="7030A0"/>
                </a:solidFill>
              </a:rPr>
            </a:br>
            <a:r>
              <a:rPr lang="tr-TR" sz="1800" b="1" dirty="0" smtClean="0">
                <a:solidFill>
                  <a:srgbClr val="7030A0"/>
                </a:solidFill>
              </a:rPr>
              <a:t>(</a:t>
            </a:r>
            <a:r>
              <a:rPr lang="tr-TR" sz="1800" b="1" dirty="0">
                <a:solidFill>
                  <a:srgbClr val="7030A0"/>
                </a:solidFill>
              </a:rPr>
              <a:t>https://www.nativevillage.org/Messages%20from%20the%20People/Global%20Temperatures.htm</a:t>
            </a:r>
            <a:r>
              <a:rPr lang="tr-TR" sz="1800" b="1" dirty="0" smtClean="0">
                <a:solidFill>
                  <a:srgbClr val="7030A0"/>
                </a:solidFill>
              </a:rPr>
              <a:t>).</a:t>
            </a:r>
            <a:r>
              <a:rPr lang="tr-TR" sz="2000" b="1" dirty="0" smtClean="0">
                <a:solidFill>
                  <a:srgbClr val="0070C0"/>
                </a:solidFill>
              </a:rPr>
              <a:t/>
            </a:r>
            <a:br>
              <a:rPr lang="tr-TR" sz="2000" b="1" dirty="0" smtClean="0">
                <a:solidFill>
                  <a:srgbClr val="0070C0"/>
                </a:solidFill>
              </a:rPr>
            </a:br>
            <a:endParaRPr lang="tr-TR" sz="2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3999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99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altLang="tr-TR" sz="2000" b="1" dirty="0" smtClean="0">
                <a:solidFill>
                  <a:srgbClr val="7030A0"/>
                </a:solidFill>
              </a:rPr>
              <a:t>Sanayi devrimiyle birlikte oluşan küresel ortalama sıcaklık değişikliği </a:t>
            </a:r>
            <a:r>
              <a:rPr lang="tr-TR" sz="2000" dirty="0" smtClean="0">
                <a:solidFill>
                  <a:srgbClr val="7030A0"/>
                </a:solidFill>
              </a:rPr>
              <a:t>(</a:t>
            </a:r>
            <a:r>
              <a:rPr lang="tr-TR" sz="2000" dirty="0">
                <a:solidFill>
                  <a:srgbClr val="7030A0"/>
                </a:solidFill>
              </a:rPr>
              <a:t>https://www.isa-sari.com/yeryuzundeki-sicaklik-artisi-kuresel-isinma/</a:t>
            </a:r>
            <a:br>
              <a:rPr lang="tr-TR" sz="2000" dirty="0">
                <a:solidFill>
                  <a:srgbClr val="7030A0"/>
                </a:solidFill>
              </a:rPr>
            </a:br>
            <a:r>
              <a:rPr lang="tr-TR" sz="2000" dirty="0">
                <a:solidFill>
                  <a:srgbClr val="7030A0"/>
                </a:solidFill>
              </a:rPr>
              <a:t>30 Temmuz 2019, saat 10.20</a:t>
            </a:r>
            <a:r>
              <a:rPr lang="tr-TR" sz="2000" dirty="0" smtClean="0">
                <a:solidFill>
                  <a:srgbClr val="7030A0"/>
                </a:solidFill>
              </a:rPr>
              <a:t>)</a:t>
            </a:r>
            <a:r>
              <a:rPr lang="tr-TR" altLang="tr-TR" sz="20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43050"/>
            <a:ext cx="9144000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96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7030A0"/>
                </a:solidFill>
              </a:rPr>
              <a:t>Gelecekteki iklim senaryoları</a:t>
            </a:r>
            <a:br>
              <a:rPr lang="tr-TR" sz="2000" b="1" dirty="0">
                <a:solidFill>
                  <a:srgbClr val="7030A0"/>
                </a:solidFill>
              </a:rPr>
            </a:br>
            <a:r>
              <a:rPr lang="tr-TR" sz="2000" dirty="0">
                <a:solidFill>
                  <a:srgbClr val="7030A0"/>
                </a:solidFill>
              </a:rPr>
              <a:t>https://www.mgm.gov.tr/genel/meteorolojiyegir.aspx?s=19</a:t>
            </a:r>
            <a:br>
              <a:rPr lang="tr-TR" sz="2000" dirty="0">
                <a:solidFill>
                  <a:srgbClr val="7030A0"/>
                </a:solidFill>
              </a:rPr>
            </a:br>
            <a:r>
              <a:rPr lang="tr-TR" sz="2000" dirty="0">
                <a:solidFill>
                  <a:srgbClr val="7030A0"/>
                </a:solidFill>
              </a:rPr>
              <a:t>30 Temmuz 2019, saat 10.45).</a:t>
            </a:r>
          </a:p>
        </p:txBody>
      </p:sp>
      <p:pic>
        <p:nvPicPr>
          <p:cNvPr id="4" name="Picture 2" descr="Meteoroloji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1" b="3133"/>
          <a:stretch/>
        </p:blipFill>
        <p:spPr bwMode="auto">
          <a:xfrm>
            <a:off x="0" y="1417638"/>
            <a:ext cx="9144000" cy="54403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841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5446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dirty="0" smtClean="0"/>
              <a:t>Çevre </a:t>
            </a:r>
            <a:r>
              <a:rPr lang="tr-TR" sz="2400" dirty="0" smtClean="0"/>
              <a:t>jeolojisi, </a:t>
            </a:r>
            <a:r>
              <a:rPr lang="tr-TR" sz="2400" b="1" dirty="0" err="1" smtClean="0">
                <a:solidFill>
                  <a:srgbClr val="FF0000"/>
                </a:solidFill>
              </a:rPr>
              <a:t>YER’</a:t>
            </a:r>
            <a:r>
              <a:rPr lang="tr-TR" sz="2400" dirty="0" err="1" smtClean="0"/>
              <a:t>de</a:t>
            </a:r>
            <a:r>
              <a:rPr lang="tr-TR" sz="2400" dirty="0" smtClean="0"/>
              <a:t> gelişen doğa kaynaklı süreçlerin beşeri yaşama </a:t>
            </a: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ve </a:t>
            </a:r>
            <a:r>
              <a:rPr lang="tr-TR" sz="2400" dirty="0" smtClean="0"/>
              <a:t>beşeri yaşamın da yeryüzünde gelişen doğal  ortama etkilerini irdeler.</a:t>
            </a:r>
          </a:p>
          <a:p>
            <a:endParaRPr lang="tr-TR" sz="2400" b="1" dirty="0" smtClean="0"/>
          </a:p>
          <a:p>
            <a:pPr marL="0" indent="0">
              <a:buNone/>
            </a:pPr>
            <a:endParaRPr lang="tr-TR" sz="2400" b="1" dirty="0"/>
          </a:p>
        </p:txBody>
      </p:sp>
      <p:pic>
        <p:nvPicPr>
          <p:cNvPr id="6" name="İçerik Yer Tutucusu 3" descr="İlgili resim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4716016" cy="3213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33478"/>
            <a:ext cx="4283968" cy="3261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7030A0"/>
                </a:solidFill>
              </a:rPr>
              <a:t>Dünya’da binlerce </a:t>
            </a:r>
            <a:r>
              <a:rPr lang="tr-TR" sz="2000" b="1" dirty="0">
                <a:solidFill>
                  <a:srgbClr val="7030A0"/>
                </a:solidFill>
              </a:rPr>
              <a:t>öğrenci </a:t>
            </a:r>
            <a:r>
              <a:rPr lang="tr-TR" sz="2000" b="1" dirty="0" smtClean="0">
                <a:solidFill>
                  <a:srgbClr val="7030A0"/>
                </a:solidFill>
              </a:rPr>
              <a:t>gelişen iklim değişikliğini protesto </a:t>
            </a:r>
            <a:r>
              <a:rPr lang="tr-TR" sz="2000" b="1" dirty="0">
                <a:solidFill>
                  <a:srgbClr val="7030A0"/>
                </a:solidFill>
              </a:rPr>
              <a:t>için okula gitmedi.</a:t>
            </a:r>
            <a:r>
              <a:rPr lang="tr-TR" sz="2000" dirty="0">
                <a:solidFill>
                  <a:srgbClr val="7030A0"/>
                </a:solidFill>
              </a:rPr>
              <a:t> </a:t>
            </a:r>
            <a:br>
              <a:rPr lang="tr-TR" sz="2000" dirty="0">
                <a:solidFill>
                  <a:srgbClr val="7030A0"/>
                </a:solidFill>
              </a:rPr>
            </a:br>
            <a:r>
              <a:rPr lang="tr-TR" sz="1800" dirty="0">
                <a:solidFill>
                  <a:srgbClr val="7030A0"/>
                </a:solidFill>
              </a:rPr>
              <a:t>https://www.gazeteduvar.com.tr/dunya/2018/12/01/avustralyada-ogrenciler-iklim-degisikligi-eylemi-icin-okulu-kirdi/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2202"/>
            <a:ext cx="914400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787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>1. GÜN, SUNUMLAR </a:t>
            </a:r>
            <a:endParaRPr lang="tr-TR" sz="32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sz="2400" b="1" dirty="0" smtClean="0"/>
          </a:p>
          <a:p>
            <a:r>
              <a:rPr lang="tr-TR" sz="2400" b="1" dirty="0" smtClean="0"/>
              <a:t>İsmail </a:t>
            </a:r>
            <a:r>
              <a:rPr lang="tr-TR" sz="2400" b="1" dirty="0"/>
              <a:t>KÜÇÜK         </a:t>
            </a:r>
            <a:r>
              <a:rPr lang="tr-TR" sz="2400" dirty="0"/>
              <a:t>: </a:t>
            </a:r>
            <a:r>
              <a:rPr lang="tr-TR" sz="2400" dirty="0" smtClean="0"/>
              <a:t>Değişen </a:t>
            </a:r>
            <a:r>
              <a:rPr lang="tr-TR" sz="2400" dirty="0"/>
              <a:t>İklim ve Algı Yönetimi</a:t>
            </a:r>
          </a:p>
          <a:p>
            <a:r>
              <a:rPr lang="tr-TR" sz="2400" b="1" dirty="0"/>
              <a:t>Murat Sungur BURSA</a:t>
            </a:r>
            <a:r>
              <a:rPr lang="tr-TR" sz="2400" dirty="0"/>
              <a:t>: </a:t>
            </a:r>
            <a:r>
              <a:rPr lang="tr-TR" sz="2400" dirty="0" smtClean="0"/>
              <a:t>İklim </a:t>
            </a:r>
            <a:r>
              <a:rPr lang="tr-TR" sz="2400" dirty="0"/>
              <a:t>Ne Zaman Değişmedi Ki?</a:t>
            </a:r>
          </a:p>
          <a:p>
            <a:endParaRPr lang="tr-TR" sz="2400" b="1" dirty="0" smtClean="0"/>
          </a:p>
          <a:p>
            <a:r>
              <a:rPr lang="tr-TR" sz="2400" b="1" dirty="0" smtClean="0"/>
              <a:t>M</a:t>
            </a:r>
            <a:r>
              <a:rPr lang="tr-TR" sz="2400" b="1" dirty="0"/>
              <a:t>. Akif SARIKAYA   </a:t>
            </a:r>
            <a:r>
              <a:rPr lang="tr-TR" sz="2400" dirty="0"/>
              <a:t>: </a:t>
            </a:r>
            <a:r>
              <a:rPr lang="tr-TR" sz="2400" dirty="0" smtClean="0"/>
              <a:t>İklim </a:t>
            </a:r>
            <a:r>
              <a:rPr lang="tr-TR" sz="2400" dirty="0"/>
              <a:t>Değişikliğinin Jeolojik Tarihi</a:t>
            </a:r>
          </a:p>
          <a:p>
            <a:r>
              <a:rPr lang="tr-TR" sz="2400" b="1" dirty="0" smtClean="0"/>
              <a:t>Cengiz </a:t>
            </a:r>
            <a:r>
              <a:rPr lang="tr-TR" sz="2400" b="1" dirty="0"/>
              <a:t>YILDIRIM    </a:t>
            </a:r>
            <a:r>
              <a:rPr lang="tr-TR" sz="2400" dirty="0"/>
              <a:t>: </a:t>
            </a:r>
            <a:r>
              <a:rPr lang="tr-TR" sz="2400" dirty="0" smtClean="0"/>
              <a:t>Türkiye </a:t>
            </a:r>
            <a:r>
              <a:rPr lang="tr-TR" sz="2400" dirty="0"/>
              <a:t>Kıyılarında Göreceli Deniz Seviyesi Değişimleri: </a:t>
            </a:r>
            <a:r>
              <a:rPr lang="tr-TR" sz="2400" dirty="0" smtClean="0"/>
              <a:t>İklimsel </a:t>
            </a:r>
            <a:r>
              <a:rPr lang="tr-TR" sz="2400" dirty="0"/>
              <a:t>ve Tektonik Çıkarımlar</a:t>
            </a:r>
          </a:p>
          <a:p>
            <a:endParaRPr lang="tr-TR" sz="2400" b="1" dirty="0" smtClean="0"/>
          </a:p>
          <a:p>
            <a:r>
              <a:rPr lang="tr-TR" sz="2400" b="1" dirty="0" smtClean="0"/>
              <a:t>Nurdan </a:t>
            </a:r>
            <a:r>
              <a:rPr lang="tr-TR" sz="2400" b="1" dirty="0"/>
              <a:t>ŞAHİN DEMİRBAĞ </a:t>
            </a:r>
            <a:r>
              <a:rPr lang="tr-TR" sz="2400" dirty="0"/>
              <a:t>: </a:t>
            </a:r>
            <a:r>
              <a:rPr lang="tr-TR" sz="2400" dirty="0" smtClean="0"/>
              <a:t>İklim </a:t>
            </a:r>
            <a:r>
              <a:rPr lang="tr-TR" sz="2400" dirty="0"/>
              <a:t>Değişimi ve Tarım</a:t>
            </a:r>
          </a:p>
          <a:p>
            <a:r>
              <a:rPr lang="tr-TR" sz="2400" b="1" dirty="0"/>
              <a:t>Çağatay GÜLER       </a:t>
            </a:r>
            <a:r>
              <a:rPr lang="tr-TR" sz="2400" dirty="0"/>
              <a:t>: </a:t>
            </a:r>
            <a:r>
              <a:rPr lang="tr-TR" sz="2400" dirty="0" smtClean="0"/>
              <a:t>İklim </a:t>
            </a:r>
            <a:r>
              <a:rPr lang="tr-TR" sz="2400" dirty="0"/>
              <a:t>Değişikliği ve Sağlık</a:t>
            </a:r>
            <a:endParaRPr lang="tr-TR" sz="2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426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51703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>2. GÜN, SORUNLAR</a:t>
            </a:r>
            <a:endParaRPr lang="tr-TR" sz="32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sz="2400" b="1" dirty="0" smtClean="0">
              <a:solidFill>
                <a:srgbClr val="7030A0"/>
              </a:solidFill>
            </a:endParaRPr>
          </a:p>
          <a:p>
            <a:r>
              <a:rPr lang="tr-TR" sz="2400" dirty="0" smtClean="0"/>
              <a:t>Jeoloji tarihi boyunca yaşanan önemli küresel iklim değişikliklerine ve bu değişikliklerin doğal yaşama etkilerine dair kayıtlar nelerdir?</a:t>
            </a:r>
          </a:p>
          <a:p>
            <a:r>
              <a:rPr lang="tr-TR" sz="2400" dirty="0"/>
              <a:t>Günümüzdeki küresel iklim değişikliğini tetikleyen </a:t>
            </a:r>
            <a:r>
              <a:rPr lang="tr-TR" sz="2400" dirty="0" smtClean="0"/>
              <a:t>ve jeoloji tarihi boyunca yaşanan iklim değişikliklerinden ayıran unsurlar nelerdir?</a:t>
            </a:r>
          </a:p>
          <a:p>
            <a:endParaRPr lang="tr-TR" sz="2400" dirty="0" smtClean="0"/>
          </a:p>
          <a:p>
            <a:r>
              <a:rPr lang="tr-TR" sz="2400" dirty="0" smtClean="0"/>
              <a:t>Küresel </a:t>
            </a:r>
            <a:r>
              <a:rPr lang="tr-TR" sz="2400" dirty="0"/>
              <a:t>iklim değişikliğinin </a:t>
            </a:r>
            <a:r>
              <a:rPr lang="tr-TR" sz="2400" dirty="0" err="1"/>
              <a:t>Yerküre’ye</a:t>
            </a:r>
            <a:r>
              <a:rPr lang="tr-TR" sz="2400" dirty="0"/>
              <a:t> ve ülkemize olası </a:t>
            </a:r>
            <a:r>
              <a:rPr lang="tr-TR" sz="2400" dirty="0" smtClean="0"/>
              <a:t>etkilerini tanımlamak için neler yapılmalıdır?</a:t>
            </a:r>
            <a:endParaRPr lang="tr-TR" sz="2400" dirty="0"/>
          </a:p>
          <a:p>
            <a:r>
              <a:rPr lang="tr-TR" sz="2400" dirty="0"/>
              <a:t>Küresel iklim değişikliğinin </a:t>
            </a:r>
            <a:r>
              <a:rPr lang="tr-TR" sz="2400" dirty="0" smtClean="0"/>
              <a:t>ülkemize olumsuz </a:t>
            </a:r>
            <a:r>
              <a:rPr lang="tr-TR" sz="2400" dirty="0"/>
              <a:t>etkilerini denetlemek üzere alınması gereken </a:t>
            </a:r>
            <a:r>
              <a:rPr lang="tr-TR" sz="2400" dirty="0" smtClean="0"/>
              <a:t>önlemler nelerdir?</a:t>
            </a:r>
            <a:endParaRPr lang="tr-TR" sz="2400" dirty="0"/>
          </a:p>
          <a:p>
            <a:pPr marL="0" indent="0">
              <a:buNone/>
            </a:pPr>
            <a:endParaRPr lang="tr-TR" sz="2400" b="1" dirty="0" smtClean="0">
              <a:solidFill>
                <a:srgbClr val="7030A0"/>
              </a:solidFill>
            </a:endParaRPr>
          </a:p>
          <a:p>
            <a:endParaRPr lang="tr-TR" sz="2400" b="1" dirty="0" smtClean="0">
              <a:solidFill>
                <a:srgbClr val="7030A0"/>
              </a:solidFill>
            </a:endParaRPr>
          </a:p>
          <a:p>
            <a:endParaRPr lang="tr-TR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7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SONUÇLAR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II. Çevre Jeolojisi </a:t>
            </a:r>
            <a:r>
              <a:rPr lang="tr-TR" sz="2400" b="1" dirty="0" err="1" smtClean="0">
                <a:solidFill>
                  <a:srgbClr val="7030A0"/>
                </a:solidFill>
              </a:rPr>
              <a:t>Çalıştayı’nın</a:t>
            </a:r>
            <a:r>
              <a:rPr lang="tr-TR" sz="2400" b="1" dirty="0" smtClean="0">
                <a:solidFill>
                  <a:srgbClr val="7030A0"/>
                </a:solidFill>
              </a:rPr>
              <a:t> amacı, belirlenen </a:t>
            </a:r>
            <a:r>
              <a:rPr lang="tr-TR" sz="2400" b="1" dirty="0">
                <a:solidFill>
                  <a:srgbClr val="7030A0"/>
                </a:solidFill>
              </a:rPr>
              <a:t>her üç konuyu tüm boyutlarıyla dengeli bir şekilde irdelerken, toplumun da ilgili konulara objektif ve bilimsel bir şekilde bilgilendirilmesine katkıda bulunmaktır. </a:t>
            </a:r>
          </a:p>
          <a:p>
            <a:pPr marL="0" indent="0" algn="ctr">
              <a:buNone/>
            </a:pPr>
            <a:r>
              <a:rPr lang="tr-TR" sz="2400" dirty="0"/>
              <a:t>Seçilen konulara, ülkenin enerji politikaları ve geleceği açısından bakıldığında, seçilen bu konuların birbiriyle örtüşen hususları da kapsadığı görülmektedir. </a:t>
            </a:r>
          </a:p>
          <a:p>
            <a:pPr marL="0" indent="0" algn="ctr">
              <a:buNone/>
            </a:pPr>
            <a:r>
              <a:rPr lang="tr-TR" sz="2400" dirty="0"/>
              <a:t>Dolayısıyla söz konusu konulara farklı ve bütünsel açıdan da bakabilme olanağını da yakalama şansı vardır. 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</a:rPr>
              <a:t>Böylece bilgiye dayalı, gerçekçi ve akılcı değerlendirmelerin önünü açarak, seçilen konulara yönelik yeni arayışları da ortaya koymak mümkündür.</a:t>
            </a:r>
            <a:endParaRPr lang="tr-T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78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5446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tr-TR" sz="2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tr-TR" sz="2800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800" dirty="0" smtClean="0">
                <a:solidFill>
                  <a:srgbClr val="7030A0"/>
                </a:solidFill>
              </a:rPr>
              <a:t>Çevre </a:t>
            </a:r>
            <a:r>
              <a:rPr lang="tr-TR" sz="2800" dirty="0" err="1">
                <a:solidFill>
                  <a:srgbClr val="7030A0"/>
                </a:solidFill>
              </a:rPr>
              <a:t>Jeolojisi’nin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 smtClean="0">
                <a:solidFill>
                  <a:srgbClr val="7030A0"/>
                </a:solidFill>
              </a:rPr>
              <a:t>hedefi</a:t>
            </a:r>
            <a:r>
              <a:rPr lang="tr-TR" sz="2800" dirty="0">
                <a:solidFill>
                  <a:srgbClr val="7030A0"/>
                </a:solidFill>
              </a:rPr>
              <a:t>, </a:t>
            </a:r>
            <a:r>
              <a:rPr lang="tr-TR" sz="2800" b="1" dirty="0">
                <a:solidFill>
                  <a:srgbClr val="7030A0"/>
                </a:solidFill>
              </a:rPr>
              <a:t>çevresel değişimin izlenmesi ve yönetimidir</a:t>
            </a:r>
            <a:r>
              <a:rPr lang="tr-TR" sz="2800" b="1" dirty="0" smtClean="0">
                <a:solidFill>
                  <a:srgbClr val="7030A0"/>
                </a:solidFill>
              </a:rPr>
              <a:t>. </a:t>
            </a:r>
            <a:r>
              <a:rPr lang="tr-TR" sz="2800" dirty="0" smtClean="0">
                <a:solidFill>
                  <a:srgbClr val="7030A0"/>
                </a:solidFill>
              </a:rPr>
              <a:t>Gerçekleştirilen her faaliyet, çevrede mutlaka bir değişime yol açar.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Bu değişim, </a:t>
            </a:r>
            <a:r>
              <a:rPr lang="tr-TR" sz="2800" b="1" dirty="0">
                <a:solidFill>
                  <a:srgbClr val="FF0000"/>
                </a:solidFill>
              </a:rPr>
              <a:t>Çevre </a:t>
            </a:r>
            <a:r>
              <a:rPr lang="tr-TR" sz="2800" b="1" dirty="0" err="1">
                <a:solidFill>
                  <a:srgbClr val="FF0000"/>
                </a:solidFill>
              </a:rPr>
              <a:t>Jeolojisi’nin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rgbClr val="7030A0"/>
                </a:solidFill>
              </a:rPr>
              <a:t>birikimlerinden </a:t>
            </a:r>
            <a:endParaRPr lang="tr-TR" sz="2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800" dirty="0" smtClean="0">
                <a:solidFill>
                  <a:srgbClr val="7030A0"/>
                </a:solidFill>
              </a:rPr>
              <a:t>de </a:t>
            </a:r>
            <a:r>
              <a:rPr lang="tr-TR" sz="2800" dirty="0">
                <a:solidFill>
                  <a:srgbClr val="7030A0"/>
                </a:solidFill>
              </a:rPr>
              <a:t>yararlanarak çok disiplinli </a:t>
            </a:r>
            <a:r>
              <a:rPr lang="tr-TR" sz="2800" dirty="0" smtClean="0">
                <a:solidFill>
                  <a:srgbClr val="7030A0"/>
                </a:solidFill>
              </a:rPr>
              <a:t>bir çabayla değerlendirilebilir.</a:t>
            </a:r>
          </a:p>
          <a:p>
            <a:pPr marL="0" indent="0" algn="ctr">
              <a:buNone/>
            </a:pPr>
            <a:r>
              <a:rPr lang="tr-TR" sz="2800" dirty="0" smtClean="0">
                <a:solidFill>
                  <a:srgbClr val="7030A0"/>
                </a:solidFill>
              </a:rPr>
              <a:t>Çünkü, çevresel değişim, </a:t>
            </a:r>
            <a:r>
              <a:rPr lang="tr-TR" sz="2800" dirty="0">
                <a:solidFill>
                  <a:srgbClr val="7030A0"/>
                </a:solidFill>
              </a:rPr>
              <a:t>kaçınılmaz olarak </a:t>
            </a:r>
            <a:r>
              <a:rPr lang="tr-TR" sz="2800" b="1" dirty="0">
                <a:solidFill>
                  <a:srgbClr val="7030A0"/>
                </a:solidFill>
              </a:rPr>
              <a:t>jeolojik </a:t>
            </a:r>
            <a:r>
              <a:rPr lang="tr-TR" sz="2800" b="1" dirty="0" smtClean="0">
                <a:solidFill>
                  <a:srgbClr val="7030A0"/>
                </a:solidFill>
              </a:rPr>
              <a:t>ortamda</a:t>
            </a:r>
            <a:r>
              <a:rPr lang="tr-TR" sz="2800" dirty="0" smtClean="0">
                <a:solidFill>
                  <a:srgbClr val="7030A0"/>
                </a:solidFill>
              </a:rPr>
              <a:t> başlar</a:t>
            </a:r>
            <a:r>
              <a:rPr lang="tr-TR" sz="2800" dirty="0">
                <a:solidFill>
                  <a:srgbClr val="7030A0"/>
                </a:solidFill>
              </a:rPr>
              <a:t>. </a:t>
            </a:r>
            <a:r>
              <a:rPr lang="tr-TR" sz="2800" dirty="0" smtClean="0">
                <a:solidFill>
                  <a:srgbClr val="7030A0"/>
                </a:solidFill>
              </a:rPr>
              <a:t>Dolayısıyla </a:t>
            </a:r>
            <a:r>
              <a:rPr lang="tr-TR" sz="2800" dirty="0" smtClean="0">
                <a:solidFill>
                  <a:srgbClr val="7030A0"/>
                </a:solidFill>
              </a:rPr>
              <a:t>çevre jeolojisinin birikimlerinden yararlanarak, </a:t>
            </a:r>
          </a:p>
          <a:p>
            <a:pPr marL="0" indent="0" algn="ctr">
              <a:buNone/>
            </a:pPr>
            <a:r>
              <a:rPr lang="tr-TR" sz="2800" dirty="0" smtClean="0">
                <a:solidFill>
                  <a:srgbClr val="7030A0"/>
                </a:solidFill>
              </a:rPr>
              <a:t>söz konusu değişimi önceden kestirmek mümkündür. </a:t>
            </a:r>
            <a:endParaRPr lang="tr-TR" sz="2800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800" dirty="0">
                <a:solidFill>
                  <a:srgbClr val="7030A0"/>
                </a:solidFill>
              </a:rPr>
              <a:t>Bu </a:t>
            </a:r>
            <a:r>
              <a:rPr lang="tr-TR" sz="2800" dirty="0" smtClean="0">
                <a:solidFill>
                  <a:srgbClr val="7030A0"/>
                </a:solidFill>
              </a:rPr>
              <a:t>çabayı, </a:t>
            </a:r>
            <a:r>
              <a:rPr lang="tr-TR" sz="2800" b="1" dirty="0" smtClean="0">
                <a:solidFill>
                  <a:srgbClr val="7030A0"/>
                </a:solidFill>
              </a:rPr>
              <a:t>doğa </a:t>
            </a:r>
            <a:r>
              <a:rPr lang="tr-TR" sz="2800" b="1" dirty="0">
                <a:solidFill>
                  <a:srgbClr val="7030A0"/>
                </a:solidFill>
              </a:rPr>
              <a:t>ve çevrenin korunmasına  emek </a:t>
            </a:r>
            <a:r>
              <a:rPr lang="tr-TR" sz="2800" b="1" dirty="0" smtClean="0">
                <a:solidFill>
                  <a:srgbClr val="7030A0"/>
                </a:solidFill>
              </a:rPr>
              <a:t>veren </a:t>
            </a:r>
            <a:r>
              <a:rPr lang="tr-TR" sz="2800" dirty="0" smtClean="0">
                <a:solidFill>
                  <a:srgbClr val="7030A0"/>
                </a:solidFill>
              </a:rPr>
              <a:t>diğer meslektaşlarla, </a:t>
            </a:r>
            <a:r>
              <a:rPr lang="tr-TR" sz="2800" b="1" dirty="0" smtClean="0">
                <a:solidFill>
                  <a:srgbClr val="7030A0"/>
                </a:solidFill>
              </a:rPr>
              <a:t>sizlerle</a:t>
            </a:r>
            <a:r>
              <a:rPr lang="tr-TR" sz="2800" dirty="0" smtClean="0">
                <a:solidFill>
                  <a:srgbClr val="7030A0"/>
                </a:solidFill>
              </a:rPr>
              <a:t> paylaşmak </a:t>
            </a:r>
            <a:r>
              <a:rPr lang="tr-TR" sz="2800" dirty="0">
                <a:solidFill>
                  <a:srgbClr val="7030A0"/>
                </a:solidFill>
              </a:rPr>
              <a:t>istiyoruz</a:t>
            </a:r>
            <a:r>
              <a:rPr lang="tr-TR" sz="2800" dirty="0" smtClean="0">
                <a:solidFill>
                  <a:srgbClr val="7030A0"/>
                </a:solidFill>
              </a:rPr>
              <a:t>. Çünkü böylesi bir paylaşımın daha </a:t>
            </a:r>
            <a:r>
              <a:rPr lang="tr-TR" sz="2800" b="1" dirty="0" smtClean="0">
                <a:solidFill>
                  <a:srgbClr val="7030A0"/>
                </a:solidFill>
              </a:rPr>
              <a:t>nesnel veriler üreteceğine </a:t>
            </a:r>
            <a:r>
              <a:rPr lang="tr-TR" sz="2800" dirty="0" smtClean="0">
                <a:solidFill>
                  <a:srgbClr val="7030A0"/>
                </a:solidFill>
              </a:rPr>
              <a:t>inanıyoruz.</a:t>
            </a:r>
            <a:endParaRPr lang="tr-TR" sz="2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tr-TR" sz="28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93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14543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sz="4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SONUÇ BİLDİRGESİ </a:t>
            </a:r>
          </a:p>
          <a:p>
            <a:pPr marL="0" indent="0" algn="ctr">
              <a:buNone/>
            </a:pPr>
            <a:endParaRPr lang="tr-TR" sz="24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II</a:t>
            </a:r>
            <a:r>
              <a:rPr lang="tr-TR" sz="2400" b="1" dirty="0">
                <a:solidFill>
                  <a:srgbClr val="7030A0"/>
                </a:solidFill>
              </a:rPr>
              <a:t>. Çevre Jeolojisi </a:t>
            </a:r>
            <a:r>
              <a:rPr lang="tr-TR" sz="2400" b="1" dirty="0" err="1">
                <a:solidFill>
                  <a:srgbClr val="7030A0"/>
                </a:solidFill>
              </a:rPr>
              <a:t>Çalıştayı’nın</a:t>
            </a:r>
            <a:r>
              <a:rPr lang="tr-TR" sz="2400" b="1" dirty="0">
                <a:solidFill>
                  <a:srgbClr val="7030A0"/>
                </a:solidFill>
              </a:rPr>
              <a:t> çevrenin korunmasına katkısını tanımlayan; </a:t>
            </a:r>
            <a:endParaRPr lang="tr-TR" sz="24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gelecekte </a:t>
            </a:r>
            <a:r>
              <a:rPr lang="tr-TR" sz="2400" b="1" dirty="0" smtClean="0">
                <a:solidFill>
                  <a:srgbClr val="7030A0"/>
                </a:solidFill>
              </a:rPr>
              <a:t>ele </a:t>
            </a:r>
            <a:r>
              <a:rPr lang="tr-TR" sz="2400" b="1" dirty="0">
                <a:solidFill>
                  <a:srgbClr val="7030A0"/>
                </a:solidFill>
              </a:rPr>
              <a:t>alınacak konuları belirleyen ve bundan sonra </a:t>
            </a:r>
            <a:endParaRPr lang="tr-TR" sz="24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yapılacak </a:t>
            </a:r>
            <a:r>
              <a:rPr lang="tr-TR" sz="2400" b="1" dirty="0">
                <a:solidFill>
                  <a:srgbClr val="7030A0"/>
                </a:solidFill>
              </a:rPr>
              <a:t>çalışmaların önünü açan, </a:t>
            </a:r>
            <a:endParaRPr lang="tr-TR" sz="24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sunulan konulara ilgi duyan herkese, </a:t>
            </a:r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yararlanabileceği </a:t>
            </a:r>
            <a:r>
              <a:rPr lang="tr-TR" sz="2400" b="1" dirty="0">
                <a:solidFill>
                  <a:srgbClr val="7030A0"/>
                </a:solidFill>
              </a:rPr>
              <a:t>bir </a:t>
            </a:r>
            <a:r>
              <a:rPr lang="tr-TR" sz="2400" b="1" dirty="0" smtClean="0">
                <a:solidFill>
                  <a:srgbClr val="FF0000"/>
                </a:solidFill>
              </a:rPr>
              <a:t>başvuru kaynağının </a:t>
            </a:r>
            <a:r>
              <a:rPr lang="tr-TR" sz="2400" b="1" dirty="0" smtClean="0">
                <a:solidFill>
                  <a:srgbClr val="7030A0"/>
                </a:solidFill>
              </a:rPr>
              <a:t>ortaya </a:t>
            </a:r>
            <a:r>
              <a:rPr lang="tr-TR" sz="2400" b="1" dirty="0">
                <a:solidFill>
                  <a:srgbClr val="7030A0"/>
                </a:solidFill>
              </a:rPr>
              <a:t>koyulması.</a:t>
            </a:r>
          </a:p>
        </p:txBody>
      </p:sp>
    </p:spTree>
    <p:extLst>
      <p:ext uri="{BB962C8B-B14F-4D97-AF65-F5344CB8AC3E}">
        <p14:creationId xmlns:p14="http://schemas.microsoft.com/office/powerpoint/2010/main" val="65078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3629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sz="2800" dirty="0" smtClean="0"/>
              <a:t>Konu başlıkları ele alınırken,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gereksinim duyulan sınırlamalar ve bilgiler,</a:t>
            </a:r>
            <a:r>
              <a:rPr lang="tr-TR" sz="2800" dirty="0" smtClean="0"/>
              <a:t> </a:t>
            </a:r>
          </a:p>
          <a:p>
            <a:pPr marL="0" indent="0" algn="ctr">
              <a:buNone/>
            </a:pPr>
            <a:r>
              <a:rPr lang="tr-TR" sz="2800" dirty="0" smtClean="0"/>
              <a:t>ulusal çevre mevzuatının yanı sıra, </a:t>
            </a:r>
          </a:p>
          <a:p>
            <a:pPr marL="0" indent="0" algn="ctr">
              <a:buNone/>
            </a:pPr>
            <a:r>
              <a:rPr lang="tr-TR" sz="2800" dirty="0" smtClean="0"/>
              <a:t>BM Çevre Örgütü </a:t>
            </a:r>
            <a:r>
              <a:rPr lang="tr-TR" sz="2800" dirty="0" smtClean="0">
                <a:solidFill>
                  <a:srgbClr val="FF0000"/>
                </a:solidFill>
              </a:rPr>
              <a:t>(UNEP)</a:t>
            </a:r>
            <a:r>
              <a:rPr lang="tr-TR" sz="2800" dirty="0" smtClean="0"/>
              <a:t>, </a:t>
            </a:r>
          </a:p>
          <a:p>
            <a:pPr marL="0" indent="0" algn="ctr">
              <a:buNone/>
            </a:pPr>
            <a:r>
              <a:rPr lang="tr-TR" sz="2800" dirty="0" smtClean="0"/>
              <a:t>ABD’nin </a:t>
            </a:r>
            <a:r>
              <a:rPr lang="tr-TR" sz="2800" dirty="0" smtClean="0">
                <a:solidFill>
                  <a:srgbClr val="FF0000"/>
                </a:solidFill>
              </a:rPr>
              <a:t>EPA</a:t>
            </a:r>
            <a:r>
              <a:rPr lang="tr-TR" sz="2800" dirty="0" smtClean="0"/>
              <a:t> Örgütü ve </a:t>
            </a:r>
          </a:p>
          <a:p>
            <a:pPr marL="0" indent="0" algn="ctr">
              <a:buNone/>
            </a:pPr>
            <a:r>
              <a:rPr lang="tr-TR" sz="2800" dirty="0" smtClean="0"/>
              <a:t>Avrupa Çevre Ajansı </a:t>
            </a:r>
            <a:r>
              <a:rPr lang="tr-TR" sz="2800" dirty="0" smtClean="0">
                <a:solidFill>
                  <a:srgbClr val="FF0000"/>
                </a:solidFill>
              </a:rPr>
              <a:t>(AÇA) </a:t>
            </a:r>
          </a:p>
          <a:p>
            <a:pPr marL="0" indent="0" algn="ctr">
              <a:buNone/>
            </a:pPr>
            <a:r>
              <a:rPr lang="tr-TR" sz="2800" dirty="0" smtClean="0"/>
              <a:t>gibi kurumların birikimlerden </a:t>
            </a:r>
            <a:r>
              <a:rPr lang="tr-TR" sz="2800" b="1" dirty="0" smtClean="0">
                <a:solidFill>
                  <a:srgbClr val="0070C0"/>
                </a:solidFill>
              </a:rPr>
              <a:t>eleştirel düzeyde </a:t>
            </a:r>
          </a:p>
          <a:p>
            <a:pPr marL="0" indent="0" algn="ctr">
              <a:buNone/>
            </a:pPr>
            <a:r>
              <a:rPr lang="tr-TR" sz="2800" dirty="0" smtClean="0"/>
              <a:t>yararlanarak hazırlanmasında yarar vardır.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381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Ceraphina</a:t>
            </a:r>
            <a:r>
              <a:rPr lang="tr-TR" sz="2000" b="1" dirty="0" smtClean="0">
                <a:solidFill>
                  <a:srgbClr val="FF0000"/>
                </a:solidFill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</a:rPr>
              <a:t>Bisset</a:t>
            </a:r>
            <a:r>
              <a:rPr lang="tr-TR" sz="2000" b="1" dirty="0" smtClean="0">
                <a:solidFill>
                  <a:srgbClr val="FF0000"/>
                </a:solidFill>
              </a:rPr>
              <a:t>, </a:t>
            </a:r>
            <a:r>
              <a:rPr lang="tr-TR" sz="2000" b="1" dirty="0" err="1" smtClean="0">
                <a:solidFill>
                  <a:srgbClr val="FF0000"/>
                </a:solidFill>
              </a:rPr>
              <a:t>cool</a:t>
            </a:r>
            <a:r>
              <a:rPr lang="tr-TR" sz="2000" b="1" dirty="0" smtClean="0">
                <a:solidFill>
                  <a:srgbClr val="FF0000"/>
                </a:solidFill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</a:rPr>
              <a:t>stuff</a:t>
            </a:r>
            <a:r>
              <a:rPr lang="tr-TR" sz="2000" b="1" dirty="0" smtClean="0">
                <a:solidFill>
                  <a:srgbClr val="FF0000"/>
                </a:solidFill>
              </a:rPr>
              <a:t> panosuna kaydetti.</a:t>
            </a:r>
            <a:br>
              <a:rPr lang="tr-TR" sz="2000" b="1" dirty="0" smtClean="0">
                <a:solidFill>
                  <a:srgbClr val="FF0000"/>
                </a:solidFill>
              </a:rPr>
            </a:br>
            <a:r>
              <a:rPr lang="tr-TR" sz="1800" dirty="0" smtClean="0">
                <a:solidFill>
                  <a:srgbClr val="0070C0"/>
                </a:solidFill>
              </a:rPr>
              <a:t>https</a:t>
            </a:r>
            <a:r>
              <a:rPr lang="tr-TR" sz="1800" dirty="0">
                <a:solidFill>
                  <a:srgbClr val="0070C0"/>
                </a:solidFill>
              </a:rPr>
              <a:t>://tr.pinterest.com/pin/633387433978270/?</a:t>
            </a:r>
            <a:r>
              <a:rPr lang="tr-TR" sz="1800" dirty="0" smtClean="0">
                <a:solidFill>
                  <a:srgbClr val="0070C0"/>
                </a:solidFill>
              </a:rPr>
              <a:t>utm_campaign=category_pp&amp;e_t=25810b12cf854bd59904f216214c9ab2&amp;utm_content=633387433978270&amp;utm_source=31&amp;utm_term=10&amp;utm_medium=2012 (17 Mayıs 2019, saat 09.45).</a:t>
            </a:r>
            <a:endParaRPr lang="tr-TR" sz="18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87698" y="-498303"/>
            <a:ext cx="5568605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84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7030A0"/>
                </a:solidFill>
              </a:rPr>
              <a:t>Dünya, üzerinde yaşayabileceğimiz biricik YER.</a:t>
            </a:r>
            <a:br>
              <a:rPr lang="tr-TR" sz="2000" b="1" dirty="0" smtClean="0">
                <a:solidFill>
                  <a:srgbClr val="7030A0"/>
                </a:solidFill>
              </a:rPr>
            </a:br>
            <a:r>
              <a:rPr lang="tr-TR" sz="2000" dirty="0" smtClean="0">
                <a:solidFill>
                  <a:srgbClr val="7030A0"/>
                </a:solidFill>
              </a:rPr>
              <a:t>https</a:t>
            </a:r>
            <a:r>
              <a:rPr lang="tr-TR" sz="2000" dirty="0">
                <a:solidFill>
                  <a:srgbClr val="7030A0"/>
                </a:solidFill>
              </a:rPr>
              <a:t>://tr.pinterest.com/pin/643522234230834978/?</a:t>
            </a:r>
            <a:r>
              <a:rPr lang="tr-TR" sz="2000" dirty="0" smtClean="0">
                <a:solidFill>
                  <a:srgbClr val="7030A0"/>
                </a:solidFill>
              </a:rPr>
              <a:t>nic=1 (17 </a:t>
            </a:r>
            <a:r>
              <a:rPr lang="tr-TR" sz="2000" dirty="0">
                <a:solidFill>
                  <a:srgbClr val="7030A0"/>
                </a:solidFill>
              </a:rPr>
              <a:t>Ekim 2019, saat </a:t>
            </a:r>
            <a:r>
              <a:rPr lang="tr-TR" sz="2000" dirty="0" smtClean="0">
                <a:solidFill>
                  <a:srgbClr val="7030A0"/>
                </a:solidFill>
              </a:rPr>
              <a:t>20.29).</a:t>
            </a:r>
            <a:endParaRPr lang="tr-TR" sz="2000" dirty="0">
              <a:solidFill>
                <a:srgbClr val="7030A0"/>
              </a:solidFill>
            </a:endParaRPr>
          </a:p>
        </p:txBody>
      </p:sp>
      <p:pic>
        <p:nvPicPr>
          <p:cNvPr id="3074" name="Picture 2" descr="The weirdest &amp; worst (by which we mean best) Earth Day PR campaign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t="1262" r="1536" b="2704"/>
          <a:stretch/>
        </p:blipFill>
        <p:spPr bwMode="auto">
          <a:xfrm>
            <a:off x="2127643" y="1417638"/>
            <a:ext cx="5516989" cy="546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56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İBA\Desktop\IMG-20190131-WA00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06" y="908720"/>
            <a:ext cx="918430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90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tr-TR" sz="3600" b="1" dirty="0" smtClean="0">
                <a:solidFill>
                  <a:srgbClr val="FF0000"/>
                </a:solidFill>
              </a:rPr>
              <a:t>ÇEVRE JEOLOJİSİ KONUMU </a:t>
            </a:r>
          </a:p>
          <a:p>
            <a:endParaRPr lang="tr-TR" sz="2400" dirty="0" smtClean="0"/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Çevre Jeolojisi, Temel bilimlerin ve Sosyal bilimlerin yanı sıra Sağlık bilimlerinin ve çeşitli mühendislik alanlarının kavşağında yer alır. </a:t>
            </a:r>
          </a:p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endParaRPr lang="tr-TR" sz="2400" b="1" dirty="0" smtClean="0"/>
          </a:p>
          <a:p>
            <a:pPr marL="0" indent="0" algn="ctr">
              <a:buNone/>
            </a:pPr>
            <a:r>
              <a:rPr lang="tr-TR" sz="2400" b="1" dirty="0" smtClean="0"/>
              <a:t>Çevre Jeolojisi, bir yönüyle de </a:t>
            </a:r>
            <a:r>
              <a:rPr lang="tr-TR" sz="2400" b="1" dirty="0" err="1" smtClean="0"/>
              <a:t>Yerküre’yi</a:t>
            </a:r>
            <a:r>
              <a:rPr lang="tr-TR" sz="2400" b="1" dirty="0" smtClean="0"/>
              <a:t> ya da doğayı anlamayı kolaylaştıran ve çevrenin korunmasına </a:t>
            </a:r>
            <a:r>
              <a:rPr lang="tr-TR" sz="2400" b="1" dirty="0" smtClean="0">
                <a:solidFill>
                  <a:srgbClr val="0070C0"/>
                </a:solidFill>
              </a:rPr>
              <a:t>katkı</a:t>
            </a:r>
            <a:r>
              <a:rPr lang="tr-TR" sz="2400" b="1" dirty="0" smtClean="0"/>
              <a:t> sağlayan bir uygulamadır.</a:t>
            </a:r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0070C0"/>
                </a:solidFill>
              </a:rPr>
              <a:t>Böyle bir katkı, kıyısında yaşadığımız sürdürülebilir bir yaşam için de gereklidir. </a:t>
            </a:r>
          </a:p>
          <a:p>
            <a:pPr marL="0" indent="0">
              <a:buNone/>
            </a:pPr>
            <a:r>
              <a:rPr lang="tr-TR" sz="2400" dirty="0" smtClean="0"/>
              <a:t> </a:t>
            </a:r>
            <a:r>
              <a:rPr lang="tr-TR" sz="2400" b="1" dirty="0" smtClean="0"/>
              <a:t> 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47510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40769"/>
            <a:ext cx="9144000" cy="432048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Kirlenmeden ve kirletmeden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</a:rPr>
              <a:t>barış içinde eşit, özgür, adil ve aydınlık bir dünya; bağımsız ve demokratik bir Türkiye dileğiyle…</a:t>
            </a:r>
          </a:p>
          <a:p>
            <a:pPr marL="0" indent="0" algn="ctr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</a:rPr>
              <a:t>BİLİMLE, EMEKLE, İNATLA, UMUTLA…</a:t>
            </a:r>
          </a:p>
          <a:p>
            <a:pPr marL="0" indent="0" algn="ctr">
              <a:buNone/>
            </a:pPr>
            <a:r>
              <a:rPr lang="tr-TR" sz="4000" b="1" dirty="0" smtClean="0">
                <a:solidFill>
                  <a:srgbClr val="FF0000"/>
                </a:solidFill>
              </a:rPr>
              <a:t>TEŞEKKÜRLER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/>
            </a:r>
            <a:br>
              <a:rPr lang="tr-TR" sz="4000" b="1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I. ÇEVRE JEOLOJİSİ ÇALIŞTAYININ KONULARI</a:t>
            </a: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/>
              <a:t>Bir </a:t>
            </a:r>
            <a:r>
              <a:rPr lang="tr-TR" sz="2800" dirty="0"/>
              <a:t>çevre </a:t>
            </a:r>
            <a:r>
              <a:rPr lang="tr-TR" sz="2800" dirty="0" smtClean="0"/>
              <a:t>jeolojisi </a:t>
            </a:r>
            <a:r>
              <a:rPr lang="tr-TR" sz="2800" dirty="0"/>
              <a:t>kitabına bakıldığında aşağıdaki temel konuların yer aldığı açıkça görülür</a:t>
            </a:r>
            <a:r>
              <a:rPr lang="tr-TR" sz="2800" dirty="0" smtClean="0"/>
              <a:t>.</a:t>
            </a:r>
          </a:p>
          <a:p>
            <a:pPr marL="0" indent="0">
              <a:buNone/>
            </a:pPr>
            <a:r>
              <a:rPr lang="tr-TR" sz="2800" dirty="0" smtClean="0"/>
              <a:t>          </a:t>
            </a:r>
            <a:r>
              <a:rPr lang="tr-TR" sz="2800" b="1" dirty="0" smtClean="0">
                <a:solidFill>
                  <a:srgbClr val="0070C0"/>
                </a:solidFill>
              </a:rPr>
              <a:t>1</a:t>
            </a:r>
            <a:r>
              <a:rPr lang="tr-TR" sz="2800" b="1" dirty="0">
                <a:solidFill>
                  <a:srgbClr val="0070C0"/>
                </a:solidFill>
              </a:rPr>
              <a:t>. </a:t>
            </a:r>
            <a:r>
              <a:rPr lang="tr-TR" sz="2800" b="1" dirty="0" smtClean="0">
                <a:solidFill>
                  <a:srgbClr val="0070C0"/>
                </a:solidFill>
              </a:rPr>
              <a:t>Planlama, yer seçimi ve </a:t>
            </a:r>
            <a:r>
              <a:rPr lang="tr-TR" sz="2800" b="1" dirty="0">
                <a:solidFill>
                  <a:srgbClr val="0070C0"/>
                </a:solidFill>
              </a:rPr>
              <a:t>karar verme </a:t>
            </a:r>
            <a:r>
              <a:rPr lang="tr-TR" sz="2800" b="1" dirty="0" smtClean="0">
                <a:solidFill>
                  <a:srgbClr val="0070C0"/>
                </a:solidFill>
              </a:rPr>
              <a:t>süreci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          2. Doğa kaynaklı afetlerin yönetimi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          3. Büyük </a:t>
            </a:r>
            <a:r>
              <a:rPr lang="tr-TR" sz="2800" b="1" dirty="0">
                <a:solidFill>
                  <a:srgbClr val="0070C0"/>
                </a:solidFill>
              </a:rPr>
              <a:t>mühendislik yapılarının </a:t>
            </a:r>
            <a:r>
              <a:rPr lang="tr-TR" sz="2800" b="1" dirty="0" smtClean="0">
                <a:solidFill>
                  <a:srgbClr val="0070C0"/>
                </a:solidFill>
              </a:rPr>
              <a:t>yönetimi</a:t>
            </a:r>
            <a:endParaRPr lang="tr-T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          4. </a:t>
            </a:r>
            <a:r>
              <a:rPr lang="tr-TR" sz="2800" b="1" dirty="0">
                <a:solidFill>
                  <a:srgbClr val="0070C0"/>
                </a:solidFill>
              </a:rPr>
              <a:t>Doğal kaynakların yönetimi </a:t>
            </a:r>
          </a:p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          </a:t>
            </a:r>
            <a:r>
              <a:rPr lang="tr-TR" sz="2800" b="1" dirty="0" smtClean="0">
                <a:solidFill>
                  <a:srgbClr val="0070C0"/>
                </a:solidFill>
              </a:rPr>
              <a:t>5. </a:t>
            </a:r>
            <a:r>
              <a:rPr lang="tr-TR" sz="2800" b="1" dirty="0">
                <a:solidFill>
                  <a:srgbClr val="0070C0"/>
                </a:solidFill>
              </a:rPr>
              <a:t>Çevre ve toplum sağlığı ile </a:t>
            </a:r>
            <a:r>
              <a:rPr lang="tr-TR" sz="2800" b="1" dirty="0" smtClean="0">
                <a:solidFill>
                  <a:srgbClr val="0070C0"/>
                </a:solidFill>
              </a:rPr>
              <a:t>güvenliği </a:t>
            </a:r>
            <a:endParaRPr lang="tr-T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          </a:t>
            </a:r>
            <a:r>
              <a:rPr lang="tr-TR" sz="2800" b="1" dirty="0" smtClean="0">
                <a:solidFill>
                  <a:srgbClr val="00B050"/>
                </a:solidFill>
              </a:rPr>
              <a:t>6. </a:t>
            </a:r>
            <a:r>
              <a:rPr lang="tr-TR" sz="2800" b="1" dirty="0">
                <a:solidFill>
                  <a:srgbClr val="00B050"/>
                </a:solidFill>
              </a:rPr>
              <a:t>Çevre yönetimi          </a:t>
            </a:r>
          </a:p>
          <a:p>
            <a:pPr marL="0" indent="0">
              <a:buNone/>
            </a:pPr>
            <a:r>
              <a:rPr lang="tr-TR" sz="2800" b="1" dirty="0">
                <a:solidFill>
                  <a:srgbClr val="00B050"/>
                </a:solidFill>
              </a:rPr>
              <a:t>          </a:t>
            </a:r>
            <a:r>
              <a:rPr lang="tr-TR" sz="2800" b="1" dirty="0" smtClean="0">
                <a:solidFill>
                  <a:srgbClr val="00B050"/>
                </a:solidFill>
              </a:rPr>
              <a:t>7. </a:t>
            </a:r>
            <a:r>
              <a:rPr lang="tr-TR" sz="2800" b="1" dirty="0">
                <a:solidFill>
                  <a:srgbClr val="00B050"/>
                </a:solidFill>
              </a:rPr>
              <a:t>Sürdürülebilir </a:t>
            </a:r>
            <a:r>
              <a:rPr lang="tr-TR" sz="2800" b="1" dirty="0" smtClean="0">
                <a:solidFill>
                  <a:srgbClr val="00B050"/>
                </a:solidFill>
              </a:rPr>
              <a:t>kalkınma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VE ANKET ÇALIŞMASI</a:t>
            </a:r>
            <a:endParaRPr lang="tr-TR" sz="2800" b="1" dirty="0">
              <a:solidFill>
                <a:srgbClr val="7030A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743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/>
            </a:r>
            <a:br>
              <a:rPr lang="tr-TR" sz="4000" b="1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II. ÇEVRE JEOLOJİSİ ÇALIŞTAYININ KONULARI</a:t>
            </a: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7030A0"/>
              </a:solidFill>
            </a:endParaRPr>
          </a:p>
          <a:p>
            <a:r>
              <a:rPr lang="tr-TR" b="1" dirty="0">
                <a:solidFill>
                  <a:srgbClr val="7030A0"/>
                </a:solidFill>
              </a:rPr>
              <a:t>1.Termik santrallerin yer seçimi ve yönetimi</a:t>
            </a:r>
            <a:endParaRPr lang="tr-TR" dirty="0">
              <a:solidFill>
                <a:srgbClr val="7030A0"/>
              </a:solidFill>
            </a:endParaRPr>
          </a:p>
          <a:p>
            <a:r>
              <a:rPr lang="tr-TR" b="1" dirty="0">
                <a:solidFill>
                  <a:srgbClr val="7030A0"/>
                </a:solidFill>
              </a:rPr>
              <a:t>2.Nükleer santrallerin yer seçimi ve yönetimi</a:t>
            </a:r>
            <a:endParaRPr lang="tr-TR" dirty="0">
              <a:solidFill>
                <a:srgbClr val="7030A0"/>
              </a:solidFill>
            </a:endParaRPr>
          </a:p>
          <a:p>
            <a:r>
              <a:rPr lang="tr-TR" b="1" dirty="0">
                <a:solidFill>
                  <a:srgbClr val="7030A0"/>
                </a:solidFill>
              </a:rPr>
              <a:t>3. Küresel iklim değişikliğinin </a:t>
            </a:r>
            <a:r>
              <a:rPr lang="tr-TR" b="1" dirty="0" err="1">
                <a:solidFill>
                  <a:srgbClr val="7030A0"/>
                </a:solidFill>
              </a:rPr>
              <a:t>Yerküre’ye</a:t>
            </a:r>
            <a:r>
              <a:rPr lang="tr-TR" b="1" dirty="0">
                <a:solidFill>
                  <a:srgbClr val="7030A0"/>
                </a:solidFill>
              </a:rPr>
              <a:t> ve ülkemize </a:t>
            </a:r>
            <a:r>
              <a:rPr lang="tr-TR" b="1" dirty="0" smtClean="0">
                <a:solidFill>
                  <a:srgbClr val="7030A0"/>
                </a:solidFill>
              </a:rPr>
              <a:t>etkileri</a:t>
            </a:r>
          </a:p>
          <a:p>
            <a:pPr marL="0" indent="0">
              <a:buNone/>
            </a:pPr>
            <a:endParaRPr lang="tr-TR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123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b="1" dirty="0" smtClean="0"/>
          </a:p>
          <a:p>
            <a:pPr marL="0" indent="0" algn="ctr">
              <a:buNone/>
            </a:pPr>
            <a:r>
              <a:rPr lang="tr-TR" b="1" dirty="0" smtClean="0"/>
              <a:t> </a:t>
            </a:r>
            <a:r>
              <a:rPr lang="tr-TR" b="1" dirty="0" smtClean="0">
                <a:solidFill>
                  <a:srgbClr val="FF0000"/>
                </a:solidFill>
              </a:rPr>
              <a:t>1. TERMİK SANTRALLERİN YER SEÇİMİ VE YÖNETİMİ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sz="2400" dirty="0" smtClean="0"/>
          </a:p>
          <a:p>
            <a:r>
              <a:rPr lang="tr-TR" sz="2400" dirty="0" smtClean="0"/>
              <a:t>Termik </a:t>
            </a:r>
            <a:r>
              <a:rPr lang="tr-TR" sz="2400" dirty="0"/>
              <a:t>santrallerin </a:t>
            </a:r>
            <a:r>
              <a:rPr lang="tr-TR" sz="2400" b="1" dirty="0">
                <a:solidFill>
                  <a:srgbClr val="0070C0"/>
                </a:solidFill>
              </a:rPr>
              <a:t>yer seçiminde </a:t>
            </a:r>
            <a:r>
              <a:rPr lang="tr-TR" sz="2400" dirty="0" smtClean="0"/>
              <a:t>ve </a:t>
            </a:r>
            <a:r>
              <a:rPr lang="tr-TR" sz="2400" dirty="0"/>
              <a:t>bu tesislerin </a:t>
            </a:r>
            <a:r>
              <a:rPr lang="tr-TR" sz="2400" b="1" dirty="0">
                <a:solidFill>
                  <a:srgbClr val="0070C0"/>
                </a:solidFill>
              </a:rPr>
              <a:t>yönetiminin planlanmasında </a:t>
            </a:r>
            <a:r>
              <a:rPr lang="tr-TR" sz="2400" dirty="0"/>
              <a:t>gözetilmesi gereken hususlar</a:t>
            </a:r>
            <a:r>
              <a:rPr lang="tr-TR" sz="2400" dirty="0" smtClean="0"/>
              <a:t>:</a:t>
            </a:r>
          </a:p>
          <a:p>
            <a:pPr marL="0" indent="0" algn="ctr">
              <a:buNone/>
            </a:pPr>
            <a:r>
              <a:rPr lang="tr-TR" sz="2400" dirty="0" smtClean="0"/>
              <a:t>Mevcut </a:t>
            </a:r>
            <a:r>
              <a:rPr lang="tr-TR" sz="2400" dirty="0"/>
              <a:t>durumun tanımlanması evresi, </a:t>
            </a: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Planlama </a:t>
            </a:r>
            <a:r>
              <a:rPr lang="tr-TR" sz="2400" dirty="0"/>
              <a:t>ve hazırlık evresi, </a:t>
            </a: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Tesislerin </a:t>
            </a:r>
            <a:r>
              <a:rPr lang="tr-TR" sz="2400" dirty="0"/>
              <a:t>tasarımı</a:t>
            </a:r>
            <a:r>
              <a:rPr lang="tr-TR" sz="2400" dirty="0" smtClean="0"/>
              <a:t>,</a:t>
            </a:r>
          </a:p>
          <a:p>
            <a:pPr marL="0" indent="0" algn="ctr">
              <a:buNone/>
            </a:pPr>
            <a:r>
              <a:rPr lang="tr-TR" sz="2400" dirty="0" smtClean="0"/>
              <a:t>İnşaat </a:t>
            </a:r>
            <a:r>
              <a:rPr lang="tr-TR" sz="2400" dirty="0"/>
              <a:t>ve işletme evreleri, </a:t>
            </a: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İşletme </a:t>
            </a:r>
            <a:r>
              <a:rPr lang="tr-TR" sz="2400" dirty="0"/>
              <a:t>sonrası (rehabilitasyon-iyileştirme) evre,</a:t>
            </a:r>
          </a:p>
          <a:p>
            <a:r>
              <a:rPr lang="tr-TR" sz="2400" dirty="0"/>
              <a:t>Bu evrelerin her birinde </a:t>
            </a:r>
            <a:r>
              <a:rPr lang="tr-TR" sz="2400" b="1" dirty="0">
                <a:solidFill>
                  <a:srgbClr val="0070C0"/>
                </a:solidFill>
              </a:rPr>
              <a:t>toprak, su, hava, gürültü, </a:t>
            </a:r>
            <a:r>
              <a:rPr lang="tr-TR" sz="2400" b="1" dirty="0" err="1">
                <a:solidFill>
                  <a:srgbClr val="0070C0"/>
                </a:solidFill>
              </a:rPr>
              <a:t>sosyo</a:t>
            </a:r>
            <a:r>
              <a:rPr lang="tr-TR" sz="2400" b="1" dirty="0">
                <a:solidFill>
                  <a:srgbClr val="0070C0"/>
                </a:solidFill>
              </a:rPr>
              <a:t>-ekonomik ve ekolojik ortamlarda</a:t>
            </a:r>
            <a:r>
              <a:rPr lang="tr-TR" sz="2400" dirty="0"/>
              <a:t> ortaya çıkması olası çevresel etkiler ve bu etkilerin denetiminde gözetilmesi gereken </a:t>
            </a:r>
            <a:r>
              <a:rPr lang="tr-TR" sz="2400" dirty="0" smtClean="0"/>
              <a:t>hususlar VARDIR.</a:t>
            </a:r>
            <a:endParaRPr lang="tr-TR" sz="2400" dirty="0"/>
          </a:p>
          <a:p>
            <a:r>
              <a:rPr lang="tr-TR" sz="2400" dirty="0"/>
              <a:t>Teknik sorunlar ve yasal açıdan ortaya çıkan sorunlar </a:t>
            </a:r>
            <a:r>
              <a:rPr lang="tr-TR" sz="2400" b="1" dirty="0">
                <a:solidFill>
                  <a:srgbClr val="0070C0"/>
                </a:solidFill>
              </a:rPr>
              <a:t>(Uluslararası ve ulusal mevzuat açısından),</a:t>
            </a:r>
            <a:r>
              <a:rPr lang="tr-TR" sz="2400" dirty="0"/>
              <a:t> Eğitimden kaynaklanan sorunlar irdelenecektir.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1622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7030A0"/>
                </a:solidFill>
              </a:rPr>
              <a:t>Türkiye ‘</a:t>
            </a:r>
            <a:r>
              <a:rPr lang="tr-TR" sz="2000" b="1" dirty="0" err="1">
                <a:solidFill>
                  <a:srgbClr val="7030A0"/>
                </a:solidFill>
              </a:rPr>
              <a:t>nin</a:t>
            </a:r>
            <a:r>
              <a:rPr lang="tr-TR" sz="2000" b="1" dirty="0">
                <a:solidFill>
                  <a:srgbClr val="7030A0"/>
                </a:solidFill>
              </a:rPr>
              <a:t> termik santraller haritası (www.cografyaharita.com).</a:t>
            </a:r>
          </a:p>
        </p:txBody>
      </p:sp>
      <p:pic>
        <p:nvPicPr>
          <p:cNvPr id="4" name="İçerik Yer Tutucusu 3" descr="http://www.cografyaharita.com/haritalarim/4eturkiye-termik-santraller-haritasi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3"/>
          <a:stretch/>
        </p:blipFill>
        <p:spPr bwMode="auto">
          <a:xfrm>
            <a:off x="0" y="1417638"/>
            <a:ext cx="9144000" cy="54403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73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b="1" dirty="0" smtClean="0">
                <a:solidFill>
                  <a:srgbClr val="7030A0"/>
                </a:solidFill>
              </a:rPr>
              <a:t>Zonguldak Çatalağzı Termik Santraller dizisi</a:t>
            </a:r>
            <a:r>
              <a:rPr lang="tr-TR" sz="2000" b="1" dirty="0">
                <a:solidFill>
                  <a:srgbClr val="7030A0"/>
                </a:solidFill>
              </a:rPr>
              <a:t/>
            </a:r>
            <a:br>
              <a:rPr lang="tr-TR" sz="2000" b="1" dirty="0">
                <a:solidFill>
                  <a:srgbClr val="7030A0"/>
                </a:solidFill>
              </a:rPr>
            </a:br>
            <a:r>
              <a:rPr lang="tr-TR" sz="2000" b="1" dirty="0" smtClean="0">
                <a:solidFill>
                  <a:srgbClr val="7030A0"/>
                </a:solidFill>
              </a:rPr>
              <a:t>http</a:t>
            </a:r>
            <a:r>
              <a:rPr lang="tr-TR" sz="2000" b="1" dirty="0">
                <a:solidFill>
                  <a:srgbClr val="7030A0"/>
                </a:solidFill>
              </a:rPr>
              <a:t>://www.diken.com.tr/arka-bahcenizde-termik-santral-hayal-edin-catalagzina-hosgeldiniz/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6562"/>
            <a:ext cx="9144000" cy="54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14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1319</Words>
  <Application>Microsoft Office PowerPoint</Application>
  <PresentationFormat>Ekran Gösterisi (4:3)</PresentationFormat>
  <Paragraphs>200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4" baseType="lpstr">
      <vt:lpstr>Arial</vt:lpstr>
      <vt:lpstr>Calibri</vt:lpstr>
      <vt:lpstr>Times New Roman</vt:lpstr>
      <vt:lpstr>Ofis Teması</vt:lpstr>
      <vt:lpstr>Prof. Dr. Ali YILMAZ TMMOB Jeoloji Mühendisleri Odası BTK ve Çevre Komisyonu Üyesi  http://www.profdraliyilmaz.com  JMO Toplantı Salonu ANKARA 01-02 Kasım 2019</vt:lpstr>
      <vt:lpstr>ÇEVRE JEOLOJİSİNİN TANIMI </vt:lpstr>
      <vt:lpstr>PowerPoint Sunusu</vt:lpstr>
      <vt:lpstr>PowerPoint Sunusu</vt:lpstr>
      <vt:lpstr> I. ÇEVRE JEOLOJİSİ ÇALIŞTAYININ KONULARI </vt:lpstr>
      <vt:lpstr> II. ÇEVRE JEOLOJİSİ ÇALIŞTAYININ KONULARI </vt:lpstr>
      <vt:lpstr>PowerPoint Sunusu</vt:lpstr>
      <vt:lpstr>Türkiye ‘nin termik santraller haritası (www.cografyaharita.com).</vt:lpstr>
      <vt:lpstr> Zonguldak Çatalağzı Termik Santraller dizisi http://www.diken.com.tr/arka-bahcenizde-termik-santral-hayal-edin-catalagzina-hosgeldiniz/</vt:lpstr>
      <vt:lpstr>1. GÜN, SUNUMLAR</vt:lpstr>
      <vt:lpstr>2. GÜN, SORUNLAR</vt:lpstr>
      <vt:lpstr>PowerPoint Sunusu</vt:lpstr>
      <vt:lpstr> Türkiye Uranyum ve Toryum yatakları (MTA, 2017). https://www.dogadergisi.com/turkiye-uranyum-rezervleri/</vt:lpstr>
      <vt:lpstr> Nükleer Yakıt Döngüsü http://www.taek.gov.tr/tr/2016-06-09-00-43-55/135-gunumuzde-nukleer-enerji-rapor/837-bolum-03-nukleer-yakit-cevrimi.html (10 Mart 2019, saat 10.18). </vt:lpstr>
      <vt:lpstr>PowerPoint Sunusu</vt:lpstr>
      <vt:lpstr>Uranyum zenginleştirme tesisi, Fransa (MTA, 2017).</vt:lpstr>
      <vt:lpstr>1. GÜN, SUNUMLAR</vt:lpstr>
      <vt:lpstr>2. GÜN, SORUNLAR</vt:lpstr>
      <vt:lpstr>PowerPoint Sunusu</vt:lpstr>
      <vt:lpstr>Yer’in evrimi ve Yaşamın evrimi arasındaki ilişkiler:  İklimi de içinde barındıran deniz düzeyi ve sıcaklık değişimleri (McKinney ve diğerleri, 2007).</vt:lpstr>
      <vt:lpstr>Deniz düzeyi değişiklikleri https://tr.pinterest.com/itsmedevlal/geo1/?utm_campaign=rdboards&amp;e_t=de35e254edb04bfea03a3f34340d6716&amp;utm_content=836473399479310144&amp;utm_source=31&amp;utm_term=1&amp;utm_medium=2004 (25 Ekim 2019, saat 09.30).</vt:lpstr>
      <vt:lpstr> NASA’nın Yayınladığı Video Dünya’daki Dramatik İklim Değişikliğini Gözler Önüne Seriyor http://ekolojist.net/nasanin-yayinladigi-video-dunyadaki-dramatik-iklim-degisikligini-gozler-onune-seriyor/</vt:lpstr>
      <vt:lpstr> Uydudan çekilen Türkiye ve yakın dolayının görünümü, Çocuklarımıza çöl mü bırakacağız? https://www.facebook.com/photo.php?fbid=10156261967643663&amp;set=a.163384733662&amp;type=3&amp;theater</vt:lpstr>
      <vt:lpstr>Uydudan çekilen ve daha yakında başka bir görüntü https://www.facebook.com/KitapKoyu/photos/a.316817798488361/1204653993038066/?type=3&amp;theater (04 Haziran 2019, saat 09.25).</vt:lpstr>
      <vt:lpstr>PowerPoint Sunusu</vt:lpstr>
      <vt:lpstr>Son 150 bin yıl boyunca oluşan, deniz düzeyleri (kırmızı kareler) ile atmosferdeki CO2      (sarımsı eğri) kayıtlarının karşılaştırılması (Broecker vd., 2015’den). </vt:lpstr>
      <vt:lpstr> M.Ö. 2500 yılı ile M.S.2007 yılı arasındaki KÜRESEL SICAKLIK SALINIMLARI..  (https://www.nativevillage.org/Messages%20from%20the%20People/Global%20Temperatures.htm). </vt:lpstr>
      <vt:lpstr>Sanayi devrimiyle birlikte oluşan küresel ortalama sıcaklık değişikliği (https://www.isa-sari.com/yeryuzundeki-sicaklik-artisi-kuresel-isinma/ 30 Temmuz 2019, saat 10.20).</vt:lpstr>
      <vt:lpstr>Gelecekteki iklim senaryoları https://www.mgm.gov.tr/genel/meteorolojiyegir.aspx?s=19 30 Temmuz 2019, saat 10.45).</vt:lpstr>
      <vt:lpstr>Dünya’da binlerce öğrenci gelişen iklim değişikliğini protesto için okula gitmedi.  https://www.gazeteduvar.com.tr/dunya/2018/12/01/avustralyada-ogrenciler-iklim-degisikligi-eylemi-icin-okulu-kirdi/</vt:lpstr>
      <vt:lpstr>1. GÜN, SUNUMLAR </vt:lpstr>
      <vt:lpstr>2. GÜN, SORUNLAR</vt:lpstr>
      <vt:lpstr>SONUÇLAR</vt:lpstr>
      <vt:lpstr>PowerPoint Sunusu</vt:lpstr>
      <vt:lpstr>PowerPoint Sunusu</vt:lpstr>
      <vt:lpstr>PowerPoint Sunusu</vt:lpstr>
      <vt:lpstr>Ceraphina Bisset, cool stuff panosuna kaydetti. https://tr.pinterest.com/pin/633387433978270/?utm_campaign=category_pp&amp;e_t=25810b12cf854bd59904f216214c9ab2&amp;utm_content=633387433978270&amp;utm_source=31&amp;utm_term=10&amp;utm_medium=2012 (17 Mayıs 2019, saat 09.45).</vt:lpstr>
      <vt:lpstr>Dünya, üzerinde yaşayabileceğimiz biricik YER. https://tr.pinterest.com/pin/643522234230834978/?nic=1 (17 Ekim 2019, saat 20.29).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Dr. Ali YILMAZ CÜ Emekli Öğretim Üyesi   www.ayilmaz.net JMO Konferans Salonu Ankara 2017</dc:title>
  <dc:creator>TOSHİBA</dc:creator>
  <cp:lastModifiedBy>ali yılmaz</cp:lastModifiedBy>
  <cp:revision>129</cp:revision>
  <dcterms:created xsi:type="dcterms:W3CDTF">2017-05-27T08:53:08Z</dcterms:created>
  <dcterms:modified xsi:type="dcterms:W3CDTF">2019-10-31T07:08:56Z</dcterms:modified>
</cp:coreProperties>
</file>