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4" r:id="rId2"/>
    <p:sldId id="262" r:id="rId3"/>
    <p:sldId id="263" r:id="rId4"/>
    <p:sldId id="335" r:id="rId5"/>
    <p:sldId id="264" r:id="rId6"/>
    <p:sldId id="311" r:id="rId7"/>
    <p:sldId id="265" r:id="rId8"/>
    <p:sldId id="270" r:id="rId9"/>
    <p:sldId id="289" r:id="rId10"/>
    <p:sldId id="295" r:id="rId11"/>
    <p:sldId id="303" r:id="rId12"/>
    <p:sldId id="297" r:id="rId13"/>
    <p:sldId id="304" r:id="rId14"/>
    <p:sldId id="313" r:id="rId15"/>
    <p:sldId id="319" r:id="rId16"/>
    <p:sldId id="305" r:id="rId17"/>
    <p:sldId id="266" r:id="rId18"/>
    <p:sldId id="308" r:id="rId19"/>
    <p:sldId id="284" r:id="rId20"/>
    <p:sldId id="336" r:id="rId21"/>
    <p:sldId id="340" r:id="rId22"/>
    <p:sldId id="307" r:id="rId23"/>
    <p:sldId id="331" r:id="rId24"/>
    <p:sldId id="320" r:id="rId25"/>
    <p:sldId id="306" r:id="rId26"/>
    <p:sldId id="268" r:id="rId27"/>
    <p:sldId id="314" r:id="rId28"/>
    <p:sldId id="286" r:id="rId29"/>
    <p:sldId id="339" r:id="rId30"/>
    <p:sldId id="321" r:id="rId31"/>
    <p:sldId id="310" r:id="rId32"/>
    <p:sldId id="269" r:id="rId33"/>
    <p:sldId id="290" r:id="rId34"/>
    <p:sldId id="287" r:id="rId35"/>
    <p:sldId id="318" r:id="rId36"/>
    <p:sldId id="316" r:id="rId37"/>
    <p:sldId id="291" r:id="rId38"/>
    <p:sldId id="312" r:id="rId39"/>
    <p:sldId id="271" r:id="rId40"/>
    <p:sldId id="273" r:id="rId41"/>
    <p:sldId id="322" r:id="rId42"/>
    <p:sldId id="272" r:id="rId43"/>
    <p:sldId id="274" r:id="rId44"/>
    <p:sldId id="275" r:id="rId45"/>
    <p:sldId id="342" r:id="rId46"/>
    <p:sldId id="334" r:id="rId47"/>
    <p:sldId id="328" r:id="rId48"/>
    <p:sldId id="276" r:id="rId49"/>
    <p:sldId id="277" r:id="rId50"/>
    <p:sldId id="278" r:id="rId51"/>
    <p:sldId id="281" r:id="rId52"/>
    <p:sldId id="282" r:id="rId53"/>
    <p:sldId id="333" r:id="rId54"/>
    <p:sldId id="324" r:id="rId55"/>
    <p:sldId id="341" r:id="rId5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birgun.net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4" name="Rectangle 10"/>
          <p:cNvSpPr>
            <a:spLocks noGrp="1" noChangeArrowheads="1"/>
          </p:cNvSpPr>
          <p:nvPr>
            <p:ph type="title"/>
          </p:nvPr>
        </p:nvSpPr>
        <p:spPr>
          <a:xfrm>
            <a:off x="674688" y="3212976"/>
            <a:ext cx="7772400" cy="345611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b="1" dirty="0" smtClean="0">
                <a:solidFill>
                  <a:srgbClr val="00B050"/>
                </a:solidFill>
              </a:rPr>
              <a:t>Prof. Dr. Ali YILMAZ</a:t>
            </a:r>
            <a:br>
              <a:rPr lang="tr-TR" altLang="tr-TR" sz="2400" b="1" dirty="0" smtClean="0">
                <a:solidFill>
                  <a:srgbClr val="00B050"/>
                </a:solidFill>
              </a:rPr>
            </a:br>
            <a:r>
              <a:rPr lang="tr-TR" altLang="tr-TR" sz="2400" b="1" dirty="0" smtClean="0">
                <a:solidFill>
                  <a:srgbClr val="00B050"/>
                </a:solidFill>
              </a:rPr>
              <a:t>TMMOB Jeoloji Mühendisleri Odası</a:t>
            </a:r>
            <a:br>
              <a:rPr lang="tr-TR" altLang="tr-TR" sz="2400" b="1" dirty="0" smtClean="0">
                <a:solidFill>
                  <a:srgbClr val="00B050"/>
                </a:solidFill>
              </a:rPr>
            </a:br>
            <a:r>
              <a:rPr lang="tr-TR" altLang="tr-TR" sz="2400" b="1" dirty="0" smtClean="0">
                <a:solidFill>
                  <a:srgbClr val="00B050"/>
                </a:solidFill>
              </a:rPr>
              <a:t>Çevre Komisyonu Başkanı</a:t>
            </a:r>
            <a:r>
              <a:rPr lang="tr-TR" altLang="tr-TR" sz="2400" b="1" dirty="0">
                <a:solidFill>
                  <a:srgbClr val="00B050"/>
                </a:solidFill>
              </a:rPr>
              <a:t/>
            </a:r>
            <a:br>
              <a:rPr lang="tr-TR" altLang="tr-TR" sz="2400" b="1" dirty="0">
                <a:solidFill>
                  <a:srgbClr val="00B050"/>
                </a:solidFill>
              </a:rPr>
            </a:br>
            <a:r>
              <a:rPr lang="tr-TR" altLang="tr-TR" sz="2400" b="1" dirty="0">
                <a:solidFill>
                  <a:srgbClr val="00B050"/>
                </a:solidFill>
              </a:rPr>
              <a:t/>
            </a:r>
            <a:br>
              <a:rPr lang="tr-TR" altLang="tr-TR" sz="2400" b="1" dirty="0">
                <a:solidFill>
                  <a:srgbClr val="00B050"/>
                </a:solidFill>
              </a:rPr>
            </a:br>
            <a:r>
              <a:rPr lang="tr-TR" altLang="tr-TR" sz="2400" b="1" dirty="0" smtClean="0">
                <a:solidFill>
                  <a:schemeClr val="accent6"/>
                </a:solidFill>
              </a:rPr>
              <a:t/>
            </a:r>
            <a:br>
              <a:rPr lang="tr-TR" altLang="tr-TR" sz="2400" b="1" dirty="0" smtClean="0">
                <a:solidFill>
                  <a:schemeClr val="accent6"/>
                </a:solidFill>
              </a:rPr>
            </a:br>
            <a:r>
              <a:rPr lang="tr-TR" altLang="tr-TR" sz="2400" b="1" dirty="0" smtClean="0">
                <a:solidFill>
                  <a:srgbClr val="FF0000"/>
                </a:solidFill>
              </a:rPr>
              <a:t>www.ayilmaz.net</a:t>
            </a:r>
            <a:r>
              <a:rPr lang="tr-TR" altLang="tr-TR" sz="2400" b="1" dirty="0">
                <a:solidFill>
                  <a:schemeClr val="accent6"/>
                </a:solidFill>
              </a:rPr>
              <a:t/>
            </a:r>
            <a:br>
              <a:rPr lang="tr-TR" altLang="tr-TR" sz="2400" b="1" dirty="0">
                <a:solidFill>
                  <a:schemeClr val="accent6"/>
                </a:solidFill>
              </a:rPr>
            </a:br>
            <a:r>
              <a:rPr lang="tr-TR" altLang="tr-TR" sz="2400" b="1" dirty="0" smtClean="0">
                <a:solidFill>
                  <a:schemeClr val="accent6"/>
                </a:solidFill>
              </a:rPr>
              <a:t> </a:t>
            </a:r>
            <a:r>
              <a:rPr lang="tr-TR" altLang="tr-TR" sz="2400" b="1" dirty="0" err="1" smtClean="0">
                <a:solidFill>
                  <a:srgbClr val="0070C0"/>
                </a:solidFill>
              </a:rPr>
              <a:t>Gürkent</a:t>
            </a:r>
            <a:r>
              <a:rPr lang="tr-TR" altLang="tr-TR" sz="2400" b="1" dirty="0" smtClean="0">
                <a:solidFill>
                  <a:srgbClr val="0070C0"/>
                </a:solidFill>
              </a:rPr>
              <a:t> Oteli</a:t>
            </a:r>
            <a:br>
              <a:rPr lang="tr-TR" altLang="tr-TR" sz="2400" b="1" dirty="0" smtClean="0">
                <a:solidFill>
                  <a:srgbClr val="0070C0"/>
                </a:solidFill>
              </a:rPr>
            </a:br>
            <a:r>
              <a:rPr lang="tr-TR" altLang="tr-TR" sz="2400" b="1" dirty="0" smtClean="0">
                <a:solidFill>
                  <a:srgbClr val="0070C0"/>
                </a:solidFill>
              </a:rPr>
              <a:t>ANKARA</a:t>
            </a:r>
            <a:br>
              <a:rPr lang="tr-TR" altLang="tr-TR" sz="2400" b="1" dirty="0" smtClean="0">
                <a:solidFill>
                  <a:srgbClr val="0070C0"/>
                </a:solidFill>
              </a:rPr>
            </a:br>
            <a:r>
              <a:rPr lang="tr-TR" altLang="tr-TR" sz="2400" b="1" dirty="0" smtClean="0">
                <a:solidFill>
                  <a:srgbClr val="0070C0"/>
                </a:solidFill>
              </a:rPr>
              <a:t>03 Kasım 2017</a:t>
            </a:r>
          </a:p>
        </p:txBody>
      </p:sp>
      <p:sp>
        <p:nvSpPr>
          <p:cNvPr id="2051" name="Metin kutusu 2"/>
          <p:cNvSpPr txBox="1">
            <a:spLocks noChangeArrowheads="1"/>
          </p:cNvSpPr>
          <p:nvPr/>
        </p:nvSpPr>
        <p:spPr bwMode="auto">
          <a:xfrm>
            <a:off x="34925" y="1138238"/>
            <a:ext cx="9109075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b="1" dirty="0">
              <a:solidFill>
                <a:srgbClr val="FF0000"/>
              </a:solidFill>
            </a:endParaRPr>
          </a:p>
          <a:p>
            <a:pPr marL="514350" indent="-514350" algn="ctr"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b="1" dirty="0" smtClean="0">
                <a:solidFill>
                  <a:srgbClr val="FF0000"/>
                </a:solidFill>
              </a:rPr>
              <a:t>ÇEVRE JEOLOJİSİ ÇALIŞTAYI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SUNUŞ</a:t>
            </a:r>
            <a:r>
              <a:rPr lang="tr-TR" sz="2800" b="1" dirty="0">
                <a:solidFill>
                  <a:srgbClr val="0070C0"/>
                </a:solidFill>
              </a:rPr>
              <a:t>: ÇEVRE JEOLOJİSİNİN TANIMI, KONUMU, İÇERİĞİ VE HEDEFLERİ</a:t>
            </a:r>
            <a:endParaRPr lang="tr-TR" sz="2800" dirty="0">
              <a:solidFill>
                <a:srgbClr val="0070C0"/>
              </a:solidFill>
            </a:endParaRPr>
          </a:p>
          <a:p>
            <a:pPr marL="514350" indent="-514350" algn="ctr" eaLnBrk="1" hangingPunct="1">
              <a:spcBef>
                <a:spcPct val="0"/>
              </a:spcBef>
              <a:buFontTx/>
              <a:buAutoNum type="arabicPeriod"/>
            </a:pPr>
            <a:endParaRPr lang="tr-TR" altLang="tr-TR" b="1" dirty="0" smtClean="0">
              <a:solidFill>
                <a:srgbClr val="FF0000"/>
              </a:solidFill>
            </a:endParaRPr>
          </a:p>
        </p:txBody>
      </p:sp>
      <p:pic>
        <p:nvPicPr>
          <p:cNvPr id="2052" name="Resim 5" descr="jmo logo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85"/>
          <a:stretch>
            <a:fillRect/>
          </a:stretch>
        </p:blipFill>
        <p:spPr bwMode="auto">
          <a:xfrm>
            <a:off x="3843338" y="260350"/>
            <a:ext cx="8731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9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/>
            </a:r>
            <a:br>
              <a:rPr lang="tr-TR" sz="2000" b="1" dirty="0" smtClean="0">
                <a:solidFill>
                  <a:srgbClr val="0070C0"/>
                </a:solidFill>
              </a:rPr>
            </a:br>
            <a:r>
              <a:rPr lang="tr-TR" sz="2000" b="1" dirty="0" smtClean="0">
                <a:solidFill>
                  <a:srgbClr val="FF0000"/>
                </a:solidFill>
              </a:rPr>
              <a:t>17 </a:t>
            </a:r>
            <a:r>
              <a:rPr lang="tr-TR" sz="2000" b="1" dirty="0">
                <a:solidFill>
                  <a:srgbClr val="FF0000"/>
                </a:solidFill>
              </a:rPr>
              <a:t>Ağustos 1999 Marmara Depremi https://tr.sputniknews.com/</a:t>
            </a:r>
            <a:br>
              <a:rPr lang="tr-TR" sz="2000" b="1" dirty="0">
                <a:solidFill>
                  <a:srgbClr val="FF0000"/>
                </a:solidFill>
              </a:rPr>
            </a:b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 descr="İlgili resi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905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1800" b="1" dirty="0" smtClean="0">
                <a:solidFill>
                  <a:srgbClr val="FF0000"/>
                </a:solidFill>
              </a:rPr>
              <a:t/>
            </a:r>
            <a:br>
              <a:rPr lang="tr-TR" sz="1800" b="1" dirty="0" smtClean="0">
                <a:solidFill>
                  <a:srgbClr val="FF0000"/>
                </a:solidFill>
              </a:rPr>
            </a:br>
            <a:r>
              <a:rPr lang="tr-TR" sz="1800" b="1" dirty="0" smtClean="0">
                <a:solidFill>
                  <a:srgbClr val="FF0000"/>
                </a:solidFill>
              </a:rPr>
              <a:t>MANŞET</a:t>
            </a:r>
            <a:r>
              <a:rPr lang="tr-TR" sz="1800" b="1" dirty="0">
                <a:solidFill>
                  <a:srgbClr val="FF0000"/>
                </a:solidFill>
              </a:rPr>
              <a:t>: </a:t>
            </a:r>
            <a:r>
              <a:rPr lang="tr-TR" sz="1800" b="1" dirty="0" smtClean="0">
                <a:solidFill>
                  <a:srgbClr val="FF0000"/>
                </a:solidFill>
              </a:rPr>
              <a:t>2017 yılı, </a:t>
            </a:r>
            <a:r>
              <a:rPr lang="tr-TR" sz="1800" b="1" dirty="0" err="1" smtClean="0">
                <a:solidFill>
                  <a:srgbClr val="FF0000"/>
                </a:solidFill>
              </a:rPr>
              <a:t>İstanbulda</a:t>
            </a:r>
            <a:r>
              <a:rPr lang="tr-TR" sz="1800" b="1" dirty="0" smtClean="0">
                <a:solidFill>
                  <a:srgbClr val="FF0000"/>
                </a:solidFill>
              </a:rPr>
              <a:t> </a:t>
            </a:r>
            <a:r>
              <a:rPr lang="tr-TR" sz="1800" b="1" dirty="0">
                <a:solidFill>
                  <a:srgbClr val="FF0000"/>
                </a:solidFill>
              </a:rPr>
              <a:t>son 8 yılın en şiddetli yağışı nedeniyle su baskınları oluşurken, trafikte de kilitlenmeler yaşandı. Aşırı yağışın ardından Avrasya Tüneli trafiğe kapatıldı</a:t>
            </a:r>
            <a:br>
              <a:rPr lang="tr-TR" sz="1800" b="1" dirty="0">
                <a:solidFill>
                  <a:srgbClr val="FF0000"/>
                </a:solidFill>
              </a:rPr>
            </a:br>
            <a:r>
              <a:rPr lang="tr-TR" sz="1800" b="1" dirty="0">
                <a:solidFill>
                  <a:srgbClr val="FF0000"/>
                </a:solidFill>
              </a:rPr>
              <a:t>(http://www.turkishny.com</a:t>
            </a:r>
            <a:r>
              <a:rPr lang="tr-TR" sz="1800" b="1" dirty="0" smtClean="0">
                <a:solidFill>
                  <a:srgbClr val="FF0000"/>
                </a:solidFill>
              </a:rPr>
              <a:t>).</a:t>
            </a:r>
            <a:endParaRPr lang="tr-TR" sz="1800" dirty="0"/>
          </a:p>
        </p:txBody>
      </p:sp>
      <p:pic>
        <p:nvPicPr>
          <p:cNvPr id="4" name="İçerik Yer Tutucusu 3" descr="İlgili resi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704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http://www.turkishny.com/images/stories/date/071817/headline-news/071817-istanbulu-sel-bast-5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6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513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Avrasya </a:t>
            </a:r>
            <a:r>
              <a:rPr lang="tr-TR" sz="2000" b="1" dirty="0" smtClean="0">
                <a:solidFill>
                  <a:srgbClr val="FF0000"/>
                </a:solidFill>
              </a:rPr>
              <a:t>Tüneli’nin görünümü (http</a:t>
            </a:r>
            <a:r>
              <a:rPr lang="tr-TR" sz="2000" b="1" dirty="0">
                <a:solidFill>
                  <a:srgbClr val="FF0000"/>
                </a:solidFill>
              </a:rPr>
              <a:t>://www.turkishny.com)</a:t>
            </a:r>
            <a:endParaRPr lang="tr-TR" sz="2000" dirty="0"/>
          </a:p>
        </p:txBody>
      </p:sp>
      <p:pic>
        <p:nvPicPr>
          <p:cNvPr id="4" name="İçerik Yer Tutucusu 3" descr="AVRASYA TÜNELİ KAPATILDI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825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b="1" dirty="0" smtClean="0">
                <a:solidFill>
                  <a:srgbClr val="FF0000"/>
                </a:solidFill>
              </a:rPr>
              <a:t>Konya'nın </a:t>
            </a:r>
            <a:r>
              <a:rPr lang="tr-TR" sz="2000" b="1" dirty="0">
                <a:solidFill>
                  <a:srgbClr val="FF0000"/>
                </a:solidFill>
              </a:rPr>
              <a:t>Karapınar İlçesi'nde merada 40 metre çapında, 20 metre derinliğinde </a:t>
            </a:r>
            <a:r>
              <a:rPr lang="tr-TR" sz="2000" b="1" dirty="0" smtClean="0">
                <a:solidFill>
                  <a:srgbClr val="FF0000"/>
                </a:solidFill>
              </a:rPr>
              <a:t/>
            </a:r>
            <a:br>
              <a:rPr lang="tr-TR" sz="2000" b="1" dirty="0" smtClean="0">
                <a:solidFill>
                  <a:srgbClr val="FF0000"/>
                </a:solidFill>
              </a:rPr>
            </a:br>
            <a:r>
              <a:rPr lang="tr-TR" sz="2000" b="1" dirty="0" smtClean="0">
                <a:solidFill>
                  <a:srgbClr val="FF0000"/>
                </a:solidFill>
              </a:rPr>
              <a:t>oluşan </a:t>
            </a:r>
            <a:r>
              <a:rPr lang="tr-TR" sz="2000" b="1" dirty="0">
                <a:solidFill>
                  <a:srgbClr val="FF0000"/>
                </a:solidFill>
              </a:rPr>
              <a:t>bir obruk </a:t>
            </a:r>
            <a:r>
              <a:rPr lang="tr-TR" sz="2000" b="1" dirty="0" smtClean="0">
                <a:solidFill>
                  <a:srgbClr val="FF0000"/>
                </a:solidFill>
              </a:rPr>
              <a:t>(</a:t>
            </a:r>
            <a:r>
              <a:rPr lang="tr-TR" sz="2000" u="sng" dirty="0" smtClean="0">
                <a:hlinkClick r:id="rId2"/>
              </a:rPr>
              <a:t>https</a:t>
            </a:r>
            <a:r>
              <a:rPr lang="tr-TR" sz="2000" u="sng" dirty="0">
                <a:hlinkClick r:id="rId2"/>
              </a:rPr>
              <a:t>://www.birgun.net</a:t>
            </a:r>
            <a:r>
              <a:rPr lang="tr-TR" sz="2000" u="sng" dirty="0" smtClean="0">
                <a:hlinkClick r:id="rId2"/>
              </a:rPr>
              <a:t>/</a:t>
            </a:r>
            <a:r>
              <a:rPr lang="tr-TR" sz="2000" u="sng" dirty="0" smtClean="0"/>
              <a:t>).</a:t>
            </a:r>
            <a:r>
              <a:rPr lang="tr-TR" sz="2000" u="sng" dirty="0"/>
              <a:t/>
            </a:r>
            <a:br>
              <a:rPr lang="tr-TR" sz="2000" u="sng" dirty="0"/>
            </a:br>
            <a:endParaRPr lang="tr-TR" sz="2000" u="sng" dirty="0"/>
          </a:p>
        </p:txBody>
      </p:sp>
      <p:pic>
        <p:nvPicPr>
          <p:cNvPr id="4" name="İçerik Yer Tutucusu 3" descr="Karapınar'daki obruklar korku yaratıyor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83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3614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İstanbul’da, Konya’da tanık olduğumuz doğa kaynaklı afetler, </a:t>
            </a:r>
          </a:p>
          <a:p>
            <a:pPr marL="0" indent="0" algn="ctr">
              <a:buNone/>
            </a:pPr>
            <a:r>
              <a:rPr lang="tr-TR" sz="2800" dirty="0" smtClean="0"/>
              <a:t>Alp-</a:t>
            </a:r>
            <a:r>
              <a:rPr lang="tr-TR" sz="2800" dirty="0" err="1" smtClean="0"/>
              <a:t>Himalaya</a:t>
            </a:r>
            <a:r>
              <a:rPr lang="tr-TR" sz="2800" dirty="0" smtClean="0"/>
              <a:t> dağ kuşağında olan ülkemizin her köşesinde yaşanmaktadır. </a:t>
            </a:r>
          </a:p>
          <a:p>
            <a:pPr marL="0" indent="0" algn="ctr">
              <a:buNone/>
            </a:pPr>
            <a:r>
              <a:rPr lang="tr-TR" sz="2800" dirty="0" smtClean="0"/>
              <a:t>Bu tür afetlerle yüz yüze gelindiğinde yetkililerin yaptığı açıklama </a:t>
            </a:r>
            <a:r>
              <a:rPr lang="tr-TR" sz="2800" b="1" dirty="0" smtClean="0">
                <a:solidFill>
                  <a:srgbClr val="FF0000"/>
                </a:solidFill>
              </a:rPr>
              <a:t>‘Doğal afettir, Londra’da da yaşanıyor’ </a:t>
            </a:r>
            <a:r>
              <a:rPr lang="tr-TR" sz="2800" dirty="0" smtClean="0"/>
              <a:t>demekten ibarettir.</a:t>
            </a:r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Böyle bir anlayışla, ya da böylesi bir anlayışın egemen olduğu bir sistemde, doğa kaynaklı afetler yönetilemez.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Kişilerin değişmesi ise sorunu çözmez. </a:t>
            </a:r>
          </a:p>
          <a:p>
            <a:pPr marL="0" indent="0" algn="ctr"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ANLAYIŞIN DEĞİŞMESİ, YANİ SİSTEMİN DEĞİŞMESİ GEREKMEKTEDİR. 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8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80729"/>
            <a:ext cx="9144000" cy="4608512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marL="514350" indent="-514350" algn="ctr"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PLANLAMA VE KARAR VERME SÜRECİNE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DOĞA KAYNAKLI AFETLERE DAİR RİSKLERİN YÖNETİMİNE İLİŞKİN SORUNLAR VE ÇÖZÜM ÖNERİLERİ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79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>
                <a:solidFill>
                  <a:srgbClr val="0070C0"/>
                </a:solidFill>
              </a:rPr>
              <a:t>3. </a:t>
            </a:r>
            <a:r>
              <a:rPr lang="tr-TR" b="1" dirty="0">
                <a:solidFill>
                  <a:srgbClr val="0070C0"/>
                </a:solidFill>
              </a:rPr>
              <a:t>Büyük mühendislik yapıları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/>
              <a:t>Kentleşme ve kentsel dönüşüm,</a:t>
            </a:r>
          </a:p>
          <a:p>
            <a:r>
              <a:rPr lang="tr-TR" sz="2800" b="1" dirty="0" smtClean="0"/>
              <a:t>Kent hastaneleri, </a:t>
            </a:r>
          </a:p>
          <a:p>
            <a:r>
              <a:rPr lang="tr-TR" sz="2800" b="1" dirty="0" smtClean="0"/>
              <a:t>barajlar-</a:t>
            </a:r>
            <a:r>
              <a:rPr lang="tr-TR" sz="2800" b="1" dirty="0" err="1" smtClean="0"/>
              <a:t>HES’ler</a:t>
            </a:r>
            <a:r>
              <a:rPr lang="tr-TR" sz="2800" b="1" dirty="0" smtClean="0"/>
              <a:t>, </a:t>
            </a:r>
          </a:p>
          <a:p>
            <a:r>
              <a:rPr lang="tr-TR" sz="2800" b="1" dirty="0" smtClean="0"/>
              <a:t>tüneller, </a:t>
            </a:r>
          </a:p>
          <a:p>
            <a:r>
              <a:rPr lang="tr-TR" sz="2800" b="1" dirty="0" smtClean="0"/>
              <a:t>köprüler, </a:t>
            </a:r>
          </a:p>
          <a:p>
            <a:r>
              <a:rPr lang="tr-TR" sz="2800" b="1" dirty="0" smtClean="0"/>
              <a:t>deniz-hava </a:t>
            </a:r>
            <a:r>
              <a:rPr lang="tr-TR" sz="2800" b="1" dirty="0"/>
              <a:t>limanları, </a:t>
            </a:r>
            <a:endParaRPr lang="tr-TR" sz="2800" b="1" dirty="0" smtClean="0"/>
          </a:p>
          <a:p>
            <a:r>
              <a:rPr lang="tr-TR" sz="2800" b="1" dirty="0" smtClean="0"/>
              <a:t>Kara yolları ve demiryolları,</a:t>
            </a:r>
          </a:p>
          <a:p>
            <a:r>
              <a:rPr lang="tr-TR" sz="2800" b="1" dirty="0" smtClean="0"/>
              <a:t>termik </a:t>
            </a:r>
            <a:r>
              <a:rPr lang="tr-TR" sz="2800" b="1" dirty="0"/>
              <a:t>santraller, </a:t>
            </a:r>
            <a:endParaRPr lang="tr-TR" sz="2800" b="1" dirty="0" smtClean="0"/>
          </a:p>
          <a:p>
            <a:r>
              <a:rPr lang="tr-TR" sz="2800" b="1" dirty="0" smtClean="0"/>
              <a:t>nükleer santraller.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2447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Kentsel dönüşümdeki uygulamalardan bir görünüm (www.habergri.com).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95"/>
          <a:stretch/>
        </p:blipFill>
        <p:spPr bwMode="auto">
          <a:xfrm>
            <a:off x="0" y="980728"/>
            <a:ext cx="9143999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0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/>
            </a:r>
            <a:br>
              <a:rPr lang="tr-TR" sz="2000" b="1" dirty="0" smtClean="0">
                <a:solidFill>
                  <a:srgbClr val="FF0000"/>
                </a:solidFill>
              </a:rPr>
            </a:br>
            <a:r>
              <a:rPr lang="tr-TR" sz="2000" b="1" dirty="0" smtClean="0">
                <a:solidFill>
                  <a:srgbClr val="FF0000"/>
                </a:solidFill>
              </a:rPr>
              <a:t>Atatürk </a:t>
            </a:r>
            <a:r>
              <a:rPr lang="tr-TR" sz="2000" b="1" dirty="0">
                <a:solidFill>
                  <a:srgbClr val="FF0000"/>
                </a:solidFill>
              </a:rPr>
              <a:t>Barajı’ </a:t>
            </a:r>
            <a:r>
              <a:rPr lang="tr-TR" sz="2000" b="1" dirty="0" err="1">
                <a:solidFill>
                  <a:srgbClr val="FF0000"/>
                </a:solidFill>
              </a:rPr>
              <a:t>nın</a:t>
            </a:r>
            <a:r>
              <a:rPr lang="tr-TR" sz="2000" b="1" dirty="0">
                <a:solidFill>
                  <a:srgbClr val="FF0000"/>
                </a:solidFill>
              </a:rPr>
              <a:t> işletme evresinden genel bir </a:t>
            </a:r>
            <a:r>
              <a:rPr lang="tr-TR" sz="2000" b="1" dirty="0" smtClean="0">
                <a:solidFill>
                  <a:srgbClr val="FF0000"/>
                </a:solidFill>
              </a:rPr>
              <a:t>görünüm.</a:t>
            </a:r>
            <a:endParaRPr lang="tr-TR" sz="2000" dirty="0"/>
          </a:p>
        </p:txBody>
      </p:sp>
      <p:pic>
        <p:nvPicPr>
          <p:cNvPr id="4" name="Picture 2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" t="3918" b="2672"/>
          <a:stretch/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53886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ÇEVRE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64137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Çevre</a:t>
            </a:r>
            <a:r>
              <a:rPr lang="tr-TR" sz="2800" b="1" dirty="0">
                <a:solidFill>
                  <a:srgbClr val="0070C0"/>
                </a:solidFill>
              </a:rPr>
              <a:t>,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 smtClean="0"/>
              <a:t>tanımlanmış olan bir mekân </a:t>
            </a:r>
            <a:r>
              <a:rPr lang="tr-TR" sz="2800" dirty="0"/>
              <a:t>ve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bu </a:t>
            </a:r>
            <a:r>
              <a:rPr lang="tr-TR" sz="2800" dirty="0"/>
              <a:t>mekânda gelişen etkinliklerin tümünü kuşatan bir olgudur. </a:t>
            </a:r>
            <a:endParaRPr lang="tr-TR" sz="2800" dirty="0" smtClean="0"/>
          </a:p>
          <a:p>
            <a:pPr marL="0" indent="0" algn="ctr">
              <a:buNone/>
            </a:pP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Mekânı temsil eden fiziksel varlıklar, </a:t>
            </a:r>
          </a:p>
          <a:p>
            <a:pPr marL="0" indent="0" algn="ctr">
              <a:buNone/>
            </a:pPr>
            <a:r>
              <a:rPr lang="tr-TR" sz="2800" dirty="0" err="1" smtClean="0"/>
              <a:t>Yerküre’yi</a:t>
            </a:r>
            <a:r>
              <a:rPr lang="tr-TR" sz="2800" dirty="0" smtClean="0"/>
              <a:t> </a:t>
            </a:r>
            <a:r>
              <a:rPr lang="tr-TR" sz="2800" dirty="0"/>
              <a:t>oluşturan </a:t>
            </a:r>
            <a:r>
              <a:rPr lang="tr-TR" sz="2800" dirty="0" smtClean="0"/>
              <a:t>litosfer, hidrosfer, atmosfer ve biyosferdir. Başka bir deyişle toprak, su, hava ve ekosistemlerdir. </a:t>
            </a:r>
          </a:p>
          <a:p>
            <a:pPr marL="0" indent="0" algn="ctr">
              <a:buNone/>
            </a:pPr>
            <a:r>
              <a:rPr lang="tr-TR" sz="2800" dirty="0" smtClean="0"/>
              <a:t>Bunlar ayrıca </a:t>
            </a:r>
            <a:r>
              <a:rPr lang="tr-TR" sz="2800" b="1" dirty="0" smtClean="0">
                <a:solidFill>
                  <a:srgbClr val="00B050"/>
                </a:solidFill>
              </a:rPr>
              <a:t>çevrenin bileşenleridir.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İlişkiler</a:t>
            </a:r>
            <a:r>
              <a:rPr lang="tr-TR" sz="2800" dirty="0" smtClean="0"/>
              <a:t> ise </a:t>
            </a:r>
            <a:r>
              <a:rPr lang="tr-TR" sz="2800" b="1" dirty="0" smtClean="0">
                <a:solidFill>
                  <a:srgbClr val="00B050"/>
                </a:solidFill>
              </a:rPr>
              <a:t>çevrenin bileşenleri </a:t>
            </a:r>
            <a:r>
              <a:rPr lang="tr-TR" sz="2800" dirty="0" smtClean="0"/>
              <a:t>arasındaki etkileşimlerdir.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02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252520" cy="141763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smtClean="0"/>
              <a:t/>
            </a:r>
            <a:br>
              <a:rPr lang="tr-TR" sz="2000" b="1" dirty="0" smtClean="0"/>
            </a:br>
            <a:r>
              <a:rPr lang="tr-TR" sz="2000" b="1" dirty="0" smtClean="0">
                <a:solidFill>
                  <a:srgbClr val="FF0000"/>
                </a:solidFill>
              </a:rPr>
              <a:t>Afşin-Elbistan </a:t>
            </a:r>
            <a:r>
              <a:rPr lang="tr-TR" sz="2000" b="1" dirty="0">
                <a:solidFill>
                  <a:srgbClr val="FF0000"/>
                </a:solidFill>
              </a:rPr>
              <a:t>Termik Santrali</a:t>
            </a:r>
            <a:r>
              <a:rPr lang="tr-TR" sz="2000" dirty="0">
                <a:solidFill>
                  <a:srgbClr val="FF0000"/>
                </a:solidFill>
              </a:rPr>
              <a:t/>
            </a:r>
            <a:br>
              <a:rPr lang="tr-TR" sz="2000" dirty="0">
                <a:solidFill>
                  <a:srgbClr val="FF0000"/>
                </a:solidFill>
              </a:rPr>
            </a:br>
            <a:r>
              <a:rPr lang="tr-TR" sz="2000" dirty="0" smtClean="0">
                <a:solidFill>
                  <a:srgbClr val="FF0000"/>
                </a:solidFill>
              </a:rPr>
              <a:t>(</a:t>
            </a:r>
            <a:r>
              <a:rPr lang="tr-TR" sz="2000" b="1" dirty="0" smtClean="0">
                <a:solidFill>
                  <a:srgbClr val="FF0000"/>
                </a:solidFill>
              </a:rPr>
              <a:t>http</a:t>
            </a:r>
            <a:r>
              <a:rPr lang="tr-TR" sz="2000" b="1" dirty="0">
                <a:solidFill>
                  <a:srgbClr val="FF0000"/>
                </a:solidFill>
              </a:rPr>
              <a:t>://</a:t>
            </a:r>
            <a:r>
              <a:rPr lang="tr-TR" sz="2000" b="1" dirty="0" smtClean="0">
                <a:solidFill>
                  <a:srgbClr val="FF0000"/>
                </a:solidFill>
              </a:rPr>
              <a:t>eranmuhendislik.com.tr/proje/32-afsin-elbistan-b-termik-santrali-gtt.html).</a:t>
            </a:r>
            <a:r>
              <a:rPr lang="tr-TR" sz="2000" dirty="0">
                <a:solidFill>
                  <a:srgbClr val="FF0000"/>
                </a:solidFill>
              </a:rPr>
              <a:t/>
            </a:r>
            <a:br>
              <a:rPr lang="tr-TR" sz="2000" dirty="0">
                <a:solidFill>
                  <a:srgbClr val="FF0000"/>
                </a:solidFill>
              </a:rPr>
            </a:br>
            <a:endParaRPr lang="tr-TR" sz="2000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 descr="İlgili resi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252520" cy="5445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50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b="1" dirty="0" smtClean="0">
                <a:solidFill>
                  <a:srgbClr val="FF0000"/>
                </a:solidFill>
              </a:rPr>
              <a:t>Zonguldak Çatalağzı Termik Santraller dizisi</a:t>
            </a:r>
            <a:r>
              <a:rPr lang="tr-TR" sz="2000" b="1" dirty="0">
                <a:solidFill>
                  <a:srgbClr val="FF0000"/>
                </a:solidFill>
              </a:rPr>
              <a:t/>
            </a:r>
            <a:br>
              <a:rPr lang="tr-TR" sz="2000" b="1" dirty="0">
                <a:solidFill>
                  <a:srgbClr val="FF0000"/>
                </a:solidFill>
              </a:rPr>
            </a:br>
            <a:r>
              <a:rPr lang="tr-TR" sz="2000" b="1" dirty="0" smtClean="0">
                <a:solidFill>
                  <a:srgbClr val="FF0000"/>
                </a:solidFill>
              </a:rPr>
              <a:t>http</a:t>
            </a:r>
            <a:r>
              <a:rPr lang="tr-TR" sz="2000" b="1" dirty="0">
                <a:solidFill>
                  <a:srgbClr val="FF0000"/>
                </a:solidFill>
              </a:rPr>
              <a:t>://www.diken.com.tr/arka-bahcenizde-termik-santral-hayal-edin-catalagzina-hosgeldiniz/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6562"/>
            <a:ext cx="9144000" cy="54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68962"/>
            <a:ext cx="9144000" cy="54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0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Bir Nükleer santralin genel görünümü  (http</a:t>
            </a:r>
            <a:r>
              <a:rPr lang="tr-TR" sz="2000" b="1" dirty="0">
                <a:solidFill>
                  <a:srgbClr val="FF0000"/>
                </a:solidFill>
              </a:rPr>
              <a:t>://bilgihanem.com</a:t>
            </a:r>
            <a:r>
              <a:rPr lang="tr-TR" sz="2000" b="1" dirty="0" smtClean="0">
                <a:solidFill>
                  <a:srgbClr val="FF0000"/>
                </a:solidFill>
              </a:rPr>
              <a:t>/).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0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b="1" dirty="0" smtClean="0">
                <a:solidFill>
                  <a:srgbClr val="FF0000"/>
                </a:solidFill>
              </a:rPr>
              <a:t>2011’de Japonya’da meydana gelen </a:t>
            </a:r>
            <a:r>
              <a:rPr lang="tr-TR" sz="2000" b="1" dirty="0" err="1" smtClean="0">
                <a:solidFill>
                  <a:srgbClr val="FF0000"/>
                </a:solidFill>
              </a:rPr>
              <a:t>Fukuşima</a:t>
            </a:r>
            <a:r>
              <a:rPr lang="tr-TR" sz="2000" b="1" dirty="0" smtClean="0">
                <a:solidFill>
                  <a:srgbClr val="FF0000"/>
                </a:solidFill>
              </a:rPr>
              <a:t> nükleer santral kazasından bir görüntü (https</a:t>
            </a:r>
            <a:r>
              <a:rPr lang="tr-TR" sz="2000" b="1" dirty="0">
                <a:solidFill>
                  <a:srgbClr val="FF0000"/>
                </a:solidFill>
              </a:rPr>
              <a:t>://www.hoerzu.de</a:t>
            </a:r>
            <a:r>
              <a:rPr lang="tr-TR" sz="2000" b="1" dirty="0" smtClean="0">
                <a:solidFill>
                  <a:srgbClr val="FF0000"/>
                </a:solidFill>
              </a:rPr>
              <a:t>/).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78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5"/>
            <a:ext cx="9144000" cy="47525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Büyük mühendislik yapılarının yer seçimi önemlidir. Bu projelerin planlama ve hazırlık, inşaat, işletme ve hatta işletme sonrası evrelerde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çevresel etkilerinin de büyük olacağı gözetilmelidir. </a:t>
            </a:r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Kamu yararı adı altında bu projelerin ÇED sürecinden muaf tutulması</a:t>
            </a:r>
          </a:p>
          <a:p>
            <a:pPr marL="0" indent="0" algn="ctr">
              <a:buNone/>
            </a:pPr>
            <a:r>
              <a:rPr lang="tr-TR" sz="2800" dirty="0" smtClean="0"/>
              <a:t>ise en büyük çılgınlıktır.</a:t>
            </a:r>
          </a:p>
          <a:p>
            <a:pPr marL="0" indent="0" algn="ctr">
              <a:buNone/>
            </a:pPr>
            <a:r>
              <a:rPr lang="tr-TR" sz="2800" dirty="0" smtClean="0"/>
              <a:t>İstanbul’da yapılmakta olan </a:t>
            </a:r>
            <a:r>
              <a:rPr lang="tr-TR" sz="2800" b="1" dirty="0" smtClean="0">
                <a:solidFill>
                  <a:srgbClr val="FF0000"/>
                </a:solidFill>
              </a:rPr>
              <a:t>mega projelerin </a:t>
            </a:r>
            <a:r>
              <a:rPr lang="tr-TR" sz="2800" dirty="0" smtClean="0"/>
              <a:t>İstanbul’un sorunlarını</a:t>
            </a:r>
          </a:p>
          <a:p>
            <a:pPr marL="0" indent="0" algn="ctr">
              <a:buNone/>
            </a:pPr>
            <a:r>
              <a:rPr lang="tr-TR" sz="2800" dirty="0" smtClean="0"/>
              <a:t>daha da büyütmesinden endişe edilmektedir. </a:t>
            </a:r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Öte yandan, </a:t>
            </a:r>
            <a:r>
              <a:rPr lang="tr-TR" sz="2800" b="1" dirty="0" smtClean="0">
                <a:solidFill>
                  <a:srgbClr val="FF0000"/>
                </a:solidFill>
              </a:rPr>
              <a:t>BİRLİK VE BERABERLİĞİN DE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ULUSAL SERVETİN ÜLKEDE ADİL DAĞILIMI İLE GÜÇLENEBİLECEĞİ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Göz ardı edilmemelidir. 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3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80729"/>
            <a:ext cx="9144000" cy="475252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2. ÇEVRE JEOLOJİSİ’NİN BÜYÜK MÜHENDİSLİK YAPILARININ ÇEŞİTLİ EVRELERİNDE ORTAYA ÇIKAN SORUNLARA YAKLAŞIMI VE ÇÖZÜM ÖNERİLERİ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57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>4. </a:t>
            </a:r>
            <a:r>
              <a:rPr lang="tr-TR" sz="3600" b="1" dirty="0">
                <a:solidFill>
                  <a:srgbClr val="0070C0"/>
                </a:solidFill>
              </a:rPr>
              <a:t>Doğal kaynakların yönetimi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lnSpcReduction="10000"/>
          </a:bodyPr>
          <a:lstStyle/>
          <a:p>
            <a:endParaRPr lang="tr-TR" sz="2800" b="1" dirty="0" smtClean="0"/>
          </a:p>
          <a:p>
            <a:r>
              <a:rPr lang="tr-TR" sz="2800" b="1" dirty="0" smtClean="0"/>
              <a:t>- </a:t>
            </a:r>
            <a:r>
              <a:rPr lang="tr-TR" sz="2800" b="1" dirty="0"/>
              <a:t>Metalik madenler,</a:t>
            </a:r>
          </a:p>
          <a:p>
            <a:r>
              <a:rPr lang="tr-TR" sz="2800" b="1" dirty="0" smtClean="0"/>
              <a:t>- </a:t>
            </a:r>
            <a:r>
              <a:rPr lang="tr-TR" sz="2800" b="1" dirty="0"/>
              <a:t>Sanayi hammaddeleri,</a:t>
            </a:r>
          </a:p>
          <a:p>
            <a:r>
              <a:rPr lang="tr-TR" sz="2800" b="1" dirty="0" smtClean="0"/>
              <a:t>- </a:t>
            </a:r>
            <a:r>
              <a:rPr lang="tr-TR" sz="2800" b="1" dirty="0"/>
              <a:t>Enerji kaynakları,</a:t>
            </a:r>
          </a:p>
          <a:p>
            <a:r>
              <a:rPr lang="tr-TR" sz="2800" b="1" dirty="0" smtClean="0"/>
              <a:t>- </a:t>
            </a:r>
            <a:r>
              <a:rPr lang="tr-TR" sz="2800" b="1" dirty="0"/>
              <a:t>Su kaynakları (Yüzey ve yeraltı su kaynakları),</a:t>
            </a:r>
          </a:p>
          <a:p>
            <a:r>
              <a:rPr lang="tr-TR" sz="2800" b="1" dirty="0" smtClean="0"/>
              <a:t>- Toprak,</a:t>
            </a:r>
            <a:endParaRPr lang="tr-TR" sz="2800" b="1" dirty="0"/>
          </a:p>
          <a:p>
            <a:r>
              <a:rPr lang="tr-TR" sz="2800" b="1" dirty="0" smtClean="0"/>
              <a:t>- </a:t>
            </a:r>
            <a:r>
              <a:rPr lang="tr-TR" sz="2800" b="1" dirty="0"/>
              <a:t>Ormanlar,</a:t>
            </a:r>
          </a:p>
          <a:p>
            <a:r>
              <a:rPr lang="tr-TR" sz="2800" b="1" dirty="0" smtClean="0"/>
              <a:t>- Meralar,</a:t>
            </a:r>
          </a:p>
          <a:p>
            <a:r>
              <a:rPr lang="tr-TR" sz="2800" b="1" dirty="0" smtClean="0"/>
              <a:t>ve ATIKLAR.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433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-11392"/>
            <a:ext cx="9144000" cy="128015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err="1">
                <a:solidFill>
                  <a:srgbClr val="FF0000"/>
                </a:solidFill>
              </a:rPr>
              <a:t>Bingham</a:t>
            </a:r>
            <a:r>
              <a:rPr lang="tr-TR" sz="2000" b="1" dirty="0">
                <a:solidFill>
                  <a:srgbClr val="FF0000"/>
                </a:solidFill>
              </a:rPr>
              <a:t> Kanyon madeni, Amerika</a:t>
            </a:r>
            <a:r>
              <a:rPr lang="tr-TR" sz="2000" dirty="0"/>
              <a:t> 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b="1" dirty="0" smtClean="0">
                <a:solidFill>
                  <a:srgbClr val="FF0000"/>
                </a:solidFill>
              </a:rPr>
              <a:t>(https://madencilikhaberleri.worldpress.com).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 descr="ocak madencilik ile ilgili görsel sonucu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68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17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2000" i="1" dirty="0" smtClean="0"/>
              <a:t/>
            </a:r>
            <a:br>
              <a:rPr lang="tr-TR" sz="2000" i="1" dirty="0" smtClean="0"/>
            </a:br>
            <a:r>
              <a:rPr lang="tr-TR" sz="2000" i="1" dirty="0"/>
              <a:t/>
            </a:r>
            <a:br>
              <a:rPr lang="tr-TR" sz="2000" i="1" dirty="0"/>
            </a:br>
            <a:r>
              <a:rPr lang="tr-TR" sz="2000" b="1" dirty="0" smtClean="0">
                <a:solidFill>
                  <a:srgbClr val="FF0000"/>
                </a:solidFill>
              </a:rPr>
              <a:t>İzmir </a:t>
            </a:r>
            <a:r>
              <a:rPr lang="tr-TR" sz="2000" b="1" dirty="0">
                <a:solidFill>
                  <a:srgbClr val="FF0000"/>
                </a:solidFill>
              </a:rPr>
              <a:t>Dikili’ de 600 dekarlık açık işletmeye ait maden sahası iyileştirme çalışmaları</a:t>
            </a:r>
            <a:br>
              <a:rPr lang="tr-TR" sz="2000" b="1" dirty="0">
                <a:solidFill>
                  <a:srgbClr val="FF0000"/>
                </a:solidFill>
              </a:rPr>
            </a:br>
            <a:r>
              <a:rPr lang="tr-TR" sz="2000" b="1" dirty="0">
                <a:solidFill>
                  <a:srgbClr val="FF0000"/>
                </a:solidFill>
              </a:rPr>
              <a:t>                    (http://www.koylerim.com).</a:t>
            </a: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</p:txBody>
      </p:sp>
      <p:pic>
        <p:nvPicPr>
          <p:cNvPr id="4" name="İçerik Yer Tutucusu 3" descr="madencilik rehabilitasyon çalışmaları ile ilgili görsel sonucu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904656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95071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VAN ili çöp depolama sahasından bir görüntü</a:t>
            </a:r>
            <a:br>
              <a:rPr lang="tr-TR" sz="2000" b="1" dirty="0" smtClean="0">
                <a:solidFill>
                  <a:srgbClr val="FF0000"/>
                </a:solidFill>
              </a:rPr>
            </a:br>
            <a:r>
              <a:rPr lang="tr-TR" sz="2000" b="1" dirty="0" smtClean="0">
                <a:solidFill>
                  <a:srgbClr val="FF0000"/>
                </a:solidFill>
              </a:rPr>
              <a:t>https</a:t>
            </a:r>
            <a:r>
              <a:rPr lang="tr-TR" sz="2000" b="1" dirty="0">
                <a:solidFill>
                  <a:srgbClr val="FF0000"/>
                </a:solidFill>
              </a:rPr>
              <a:t>://</a:t>
            </a:r>
            <a:r>
              <a:rPr lang="tr-TR" sz="2000" b="1" dirty="0" smtClean="0">
                <a:solidFill>
                  <a:srgbClr val="FF0000"/>
                </a:solidFill>
              </a:rPr>
              <a:t>www.haberler.com/van-coplugu-islah-edilerek-elektrik-enerjisi-üretilecek/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7672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18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600" b="1" dirty="0" smtClean="0">
                <a:solidFill>
                  <a:srgbClr val="FF0000"/>
                </a:solidFill>
              </a:rPr>
              <a:t>ÇEVRE JEOLOJİSİNİN TANIMI VE KONUMU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dirty="0" smtClean="0"/>
              <a:t>Çevre jeolojisi için mekân </a:t>
            </a:r>
            <a:r>
              <a:rPr lang="tr-TR" sz="2400" b="1" dirty="0" smtClean="0">
                <a:solidFill>
                  <a:srgbClr val="0070C0"/>
                </a:solidFill>
              </a:rPr>
              <a:t>YERKÜRE’</a:t>
            </a:r>
            <a:r>
              <a:rPr lang="tr-TR" sz="2400" dirty="0" smtClean="0"/>
              <a:t>DİR, </a:t>
            </a:r>
            <a:r>
              <a:rPr lang="tr-TR" sz="2400" b="1" dirty="0" err="1" smtClean="0">
                <a:solidFill>
                  <a:srgbClr val="0070C0"/>
                </a:solidFill>
              </a:rPr>
              <a:t>DÜNYA’</a:t>
            </a:r>
            <a:r>
              <a:rPr lang="tr-TR" sz="2400" dirty="0" err="1" smtClean="0"/>
              <a:t>dır</a:t>
            </a:r>
            <a:r>
              <a:rPr lang="tr-TR" sz="2400" dirty="0" smtClean="0"/>
              <a:t>,  </a:t>
            </a:r>
            <a:r>
              <a:rPr lang="tr-TR" sz="2400" b="1" dirty="0" err="1" smtClean="0">
                <a:solidFill>
                  <a:srgbClr val="FF0000"/>
                </a:solidFill>
              </a:rPr>
              <a:t>YER’</a:t>
            </a:r>
            <a:r>
              <a:rPr lang="tr-TR" sz="2400" dirty="0" err="1" smtClean="0"/>
              <a:t>dir</a:t>
            </a:r>
            <a:r>
              <a:rPr lang="tr-TR" sz="2400" dirty="0" smtClean="0"/>
              <a:t>. </a:t>
            </a:r>
          </a:p>
          <a:p>
            <a:pPr marL="0" indent="0" algn="ctr">
              <a:buNone/>
            </a:pPr>
            <a:r>
              <a:rPr lang="tr-TR" sz="2400" dirty="0" smtClean="0"/>
              <a:t>Dolayısıyla Çevre jeolojisi, </a:t>
            </a:r>
            <a:r>
              <a:rPr lang="tr-TR" sz="2400" b="1" dirty="0" err="1" smtClean="0">
                <a:solidFill>
                  <a:srgbClr val="FF0000"/>
                </a:solidFill>
              </a:rPr>
              <a:t>YER’</a:t>
            </a:r>
            <a:r>
              <a:rPr lang="tr-TR" sz="2400" dirty="0" err="1" smtClean="0"/>
              <a:t>de</a:t>
            </a:r>
            <a:r>
              <a:rPr lang="tr-TR" sz="2400" dirty="0" smtClean="0"/>
              <a:t> gelişen doğa kaynaklı süreçlerin beşeri yaşama ve beşeri yaşamın da yeryüzünde gelişen doğal  ortama etkilerini irdeler.</a:t>
            </a:r>
          </a:p>
          <a:p>
            <a:endParaRPr lang="tr-TR" sz="2400" b="1" dirty="0" smtClean="0"/>
          </a:p>
          <a:p>
            <a:pPr marL="0" indent="0">
              <a:buNone/>
            </a:pPr>
            <a:endParaRPr lang="tr-TR" sz="2400" b="1" dirty="0"/>
          </a:p>
        </p:txBody>
      </p:sp>
      <p:pic>
        <p:nvPicPr>
          <p:cNvPr id="6" name="İçerik Yer Tutucusu 3" descr="İlgili resim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4464496" cy="3069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24944"/>
            <a:ext cx="4032448" cy="306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96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3614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Doğal kaynaklarımızın değerlendirilmesi zorunludur.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DOĞAL KAYNAKLARINI DEĞERLENDİRMEYEN ÜLKELERİN REFAHA ERİŞMESİ MÜMKÜN DEĞİLDİR.</a:t>
            </a:r>
            <a:r>
              <a:rPr lang="tr-TR" sz="2800" dirty="0" smtClean="0"/>
              <a:t> </a:t>
            </a:r>
          </a:p>
          <a:p>
            <a:pPr marL="0" indent="0" algn="ctr">
              <a:buNone/>
            </a:pPr>
            <a:r>
              <a:rPr lang="tr-TR" sz="2800" dirty="0" smtClean="0"/>
              <a:t>Ancak, doğal kaynakların getirisi, sadece </a:t>
            </a:r>
            <a:r>
              <a:rPr lang="tr-TR" sz="2800" b="1" dirty="0" smtClean="0">
                <a:solidFill>
                  <a:srgbClr val="FF0000"/>
                </a:solidFill>
              </a:rPr>
              <a:t>PARA</a:t>
            </a:r>
            <a:r>
              <a:rPr lang="tr-TR" sz="2800" dirty="0" smtClean="0"/>
              <a:t> olarak düşünülmemelidir.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B050"/>
                </a:solidFill>
              </a:rPr>
              <a:t>Önemli olan, bu kaynakların üretim süreçlerinde oluşan çevresel etkilerin olabildiğince denetimidir. </a:t>
            </a:r>
          </a:p>
          <a:p>
            <a:pPr marL="0" indent="0" algn="ctr">
              <a:buNone/>
            </a:pPr>
            <a:r>
              <a:rPr lang="tr-TR" sz="2800" dirty="0" smtClean="0"/>
              <a:t>Ayrıca bu kaynakların </a:t>
            </a:r>
            <a:r>
              <a:rPr lang="tr-TR" sz="2800" b="1" dirty="0" smtClean="0">
                <a:solidFill>
                  <a:srgbClr val="FF0000"/>
                </a:solidFill>
              </a:rPr>
              <a:t>halkın refahına </a:t>
            </a:r>
            <a:r>
              <a:rPr lang="tr-TR" sz="2800" b="1" dirty="0">
                <a:solidFill>
                  <a:srgbClr val="FF0000"/>
                </a:solidFill>
              </a:rPr>
              <a:t>ne ölçüde </a:t>
            </a:r>
            <a:r>
              <a:rPr lang="tr-TR" sz="2800" b="1" dirty="0" smtClean="0">
                <a:solidFill>
                  <a:srgbClr val="FF0000"/>
                </a:solidFill>
              </a:rPr>
              <a:t>yansıdığı önemlidir. </a:t>
            </a:r>
            <a:r>
              <a:rPr lang="tr-TR" sz="2800" b="1" dirty="0" smtClean="0">
                <a:solidFill>
                  <a:srgbClr val="00B050"/>
                </a:solidFill>
              </a:rPr>
              <a:t>(M).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1268744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558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07342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3. ATIK YÖNETİMİNDE VE DEPONİ ALANLARININ YER SEÇİMİ VE YÖNETİMİNDE YAŞANAN SORUNLAR VE ÇÖZÜM ÖNERİLERİ </a:t>
            </a:r>
          </a:p>
          <a:p>
            <a:pPr marL="0" indent="0"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4. ÇEVRE JEOLOJİSİNİN MADENCİLİK FAALİYETLERİNİN ÇEŞİTLİ EVRELERİNDE YAŞANAN SORUNLAR VE ÇÖZÜM ÖNERİLERİ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/>
            </a:r>
            <a:br>
              <a:rPr lang="tr-TR" sz="3600" b="1" dirty="0" smtClean="0">
                <a:solidFill>
                  <a:srgbClr val="0070C0"/>
                </a:solidFill>
              </a:rPr>
            </a:br>
            <a:r>
              <a:rPr lang="tr-TR" sz="3600" b="1" dirty="0" smtClean="0">
                <a:solidFill>
                  <a:srgbClr val="0070C0"/>
                </a:solidFill>
              </a:rPr>
              <a:t>5</a:t>
            </a:r>
            <a:r>
              <a:rPr lang="tr-TR" sz="3600" b="1" dirty="0">
                <a:solidFill>
                  <a:srgbClr val="0070C0"/>
                </a:solidFill>
              </a:rPr>
              <a:t>. Çevre ve toplum sağlığı ile güvenliği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36512" y="1052736"/>
            <a:ext cx="9180512" cy="58052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/>
              <a:t>                                   </a:t>
            </a:r>
            <a:r>
              <a:rPr lang="tr-TR" b="1" dirty="0" smtClean="0">
                <a:solidFill>
                  <a:srgbClr val="0070C0"/>
                </a:solidFill>
              </a:rPr>
              <a:t>(</a:t>
            </a:r>
            <a:r>
              <a:rPr lang="tr-TR" sz="3000" b="1" dirty="0" smtClean="0">
                <a:solidFill>
                  <a:srgbClr val="0070C0"/>
                </a:solidFill>
              </a:rPr>
              <a:t>Tıbbi Jeoloji)</a:t>
            </a:r>
            <a:endParaRPr lang="tr-TR" sz="3000" b="1" dirty="0">
              <a:solidFill>
                <a:srgbClr val="0070C0"/>
              </a:solidFill>
            </a:endParaRPr>
          </a:p>
          <a:p>
            <a:r>
              <a:rPr lang="tr-TR" sz="2600" b="1" dirty="0"/>
              <a:t>       - Çevresel ortamın </a:t>
            </a:r>
            <a:r>
              <a:rPr lang="tr-TR" sz="2600" b="1" dirty="0" smtClean="0">
                <a:solidFill>
                  <a:srgbClr val="FF0000"/>
                </a:solidFill>
              </a:rPr>
              <a:t>çevre jeolojisi ışığında </a:t>
            </a:r>
            <a:r>
              <a:rPr lang="tr-TR" sz="2600" b="1" dirty="0" smtClean="0"/>
              <a:t>tanımlanması</a:t>
            </a:r>
            <a:r>
              <a:rPr lang="tr-TR" sz="2600" b="1" dirty="0"/>
              <a:t>,</a:t>
            </a:r>
          </a:p>
          <a:p>
            <a:r>
              <a:rPr lang="tr-TR" sz="2600" b="1" dirty="0"/>
              <a:t>                1. Jeolojik faktörler,</a:t>
            </a:r>
          </a:p>
          <a:p>
            <a:r>
              <a:rPr lang="tr-TR" sz="2600" b="1" dirty="0"/>
              <a:t>                2. </a:t>
            </a:r>
            <a:r>
              <a:rPr lang="tr-TR" sz="2600" b="1" dirty="0" err="1"/>
              <a:t>Antropojenik</a:t>
            </a:r>
            <a:r>
              <a:rPr lang="tr-TR" sz="2600" b="1" dirty="0"/>
              <a:t> faktörler,</a:t>
            </a:r>
          </a:p>
          <a:p>
            <a:r>
              <a:rPr lang="tr-TR" sz="2600" b="1" dirty="0"/>
              <a:t>                3. </a:t>
            </a:r>
            <a:r>
              <a:rPr lang="tr-TR" sz="2600" b="1" dirty="0" err="1"/>
              <a:t>Sosyo</a:t>
            </a:r>
            <a:r>
              <a:rPr lang="tr-TR" sz="2600" b="1" dirty="0"/>
              <a:t>-ekonomik faktörler,</a:t>
            </a:r>
          </a:p>
          <a:p>
            <a:r>
              <a:rPr lang="tr-TR" sz="2600" b="1" dirty="0"/>
              <a:t>                4. Diğer doğal ve yerel faktörler, </a:t>
            </a:r>
          </a:p>
          <a:p>
            <a:r>
              <a:rPr lang="tr-TR" sz="2600" b="1" dirty="0"/>
              <a:t>       - Çevre ve insan sağlığını tehdit eden kirleticilerin tanımlanması,</a:t>
            </a:r>
          </a:p>
          <a:p>
            <a:r>
              <a:rPr lang="tr-TR" sz="2600" b="1" dirty="0"/>
              <a:t>       - Doz/Tepki ilişkileri,</a:t>
            </a:r>
          </a:p>
          <a:p>
            <a:r>
              <a:rPr lang="tr-TR" sz="2600" b="1" dirty="0"/>
              <a:t>       - Doğal ortam ile bu ortamdan ileri gelen hastalıkların tanımlanması,</a:t>
            </a:r>
          </a:p>
          <a:p>
            <a:r>
              <a:rPr lang="tr-TR" sz="2600" b="1" dirty="0"/>
              <a:t>       - Tıbbi jeolojinin yöntemleri,</a:t>
            </a:r>
          </a:p>
          <a:p>
            <a:r>
              <a:rPr lang="tr-TR" sz="2600" b="1" dirty="0"/>
              <a:t>       - Tıbbi jeolojinin yararları ve sorunların çözümüne dair öneriler,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67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468052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Çevre </a:t>
            </a:r>
            <a:r>
              <a:rPr lang="tr-TR" sz="2800" b="1" dirty="0">
                <a:solidFill>
                  <a:srgbClr val="FF0000"/>
                </a:solidFill>
              </a:rPr>
              <a:t>jeolojisinin önemli kazanımlarında biri de </a:t>
            </a:r>
            <a:endParaRPr lang="tr-TR" sz="2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çevre </a:t>
            </a:r>
            <a:r>
              <a:rPr lang="tr-TR" sz="2800" b="1" dirty="0">
                <a:solidFill>
                  <a:srgbClr val="FF0000"/>
                </a:solidFill>
              </a:rPr>
              <a:t>ve toplum sağlığı ile güvenliğine yapılan katkıdır. </a:t>
            </a:r>
            <a:endParaRPr lang="tr-TR" sz="2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Jeolojik </a:t>
            </a:r>
            <a:r>
              <a:rPr lang="tr-TR" sz="2800" b="1" dirty="0">
                <a:solidFill>
                  <a:srgbClr val="0070C0"/>
                </a:solidFill>
              </a:rPr>
              <a:t>ortam ve bu ortamın ürünü toprak, </a:t>
            </a: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toprak </a:t>
            </a:r>
            <a:r>
              <a:rPr lang="tr-TR" sz="2800" b="1" dirty="0">
                <a:solidFill>
                  <a:srgbClr val="0070C0"/>
                </a:solidFill>
              </a:rPr>
              <a:t>üzerinde yeşeren ekosistem, </a:t>
            </a: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ekosistemin </a:t>
            </a:r>
            <a:r>
              <a:rPr lang="tr-TR" sz="2800" b="1" dirty="0">
                <a:solidFill>
                  <a:srgbClr val="0070C0"/>
                </a:solidFill>
              </a:rPr>
              <a:t>nimetlerinden beslenen varlıklar </a:t>
            </a: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sürekli </a:t>
            </a:r>
            <a:r>
              <a:rPr lang="tr-TR" sz="2800" b="1" dirty="0">
                <a:solidFill>
                  <a:srgbClr val="0070C0"/>
                </a:solidFill>
              </a:rPr>
              <a:t>etkileşim </a:t>
            </a:r>
            <a:r>
              <a:rPr lang="tr-TR" sz="2800" b="1" dirty="0" smtClean="0">
                <a:solidFill>
                  <a:srgbClr val="0070C0"/>
                </a:solidFill>
              </a:rPr>
              <a:t>halindedir.</a:t>
            </a:r>
            <a:endParaRPr lang="tr-T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4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txBody>
          <a:bodyPr>
            <a:normAutofit fontScale="90000"/>
          </a:bodyPr>
          <a:lstStyle/>
          <a:p>
            <a:r>
              <a:rPr lang="tr-TR" sz="2000" i="1" dirty="0" smtClean="0"/>
              <a:t/>
            </a:r>
            <a:br>
              <a:rPr lang="tr-TR" sz="2000" i="1" dirty="0" smtClean="0"/>
            </a:br>
            <a:r>
              <a:rPr lang="tr-TR" sz="2000" i="1" dirty="0"/>
              <a:t/>
            </a:r>
            <a:br>
              <a:rPr lang="tr-TR" sz="2000" i="1" dirty="0"/>
            </a:br>
            <a:r>
              <a:rPr lang="tr-TR" sz="2000" b="1" dirty="0" smtClean="0">
                <a:solidFill>
                  <a:srgbClr val="0070C0"/>
                </a:solidFill>
              </a:rPr>
              <a:t>Bitkiler </a:t>
            </a:r>
            <a:r>
              <a:rPr lang="tr-TR" sz="2000" b="1" dirty="0">
                <a:solidFill>
                  <a:srgbClr val="0070C0"/>
                </a:solidFill>
              </a:rPr>
              <a:t>ve </a:t>
            </a:r>
            <a:r>
              <a:rPr lang="tr-TR" sz="2000" b="1" dirty="0" smtClean="0">
                <a:solidFill>
                  <a:srgbClr val="0070C0"/>
                </a:solidFill>
              </a:rPr>
              <a:t>hayvanların </a:t>
            </a:r>
            <a:r>
              <a:rPr lang="tr-TR" sz="2000" b="1" dirty="0">
                <a:solidFill>
                  <a:srgbClr val="0070C0"/>
                </a:solidFill>
              </a:rPr>
              <a:t>bakır </a:t>
            </a:r>
            <a:r>
              <a:rPr lang="tr-TR" sz="2000" b="1" dirty="0" smtClean="0">
                <a:solidFill>
                  <a:srgbClr val="0070C0"/>
                </a:solidFill>
              </a:rPr>
              <a:t>(A) ve molibdenden (B) kaynaklanan </a:t>
            </a:r>
            <a:r>
              <a:rPr lang="tr-TR" sz="2000" b="1" dirty="0" smtClean="0">
                <a:solidFill>
                  <a:srgbClr val="FF0000"/>
                </a:solidFill>
              </a:rPr>
              <a:t>doz-tepki ilişkileri </a:t>
            </a:r>
            <a:r>
              <a:rPr lang="tr-TR" sz="2000" b="1" dirty="0">
                <a:solidFill>
                  <a:srgbClr val="0070C0"/>
                </a:solidFill>
              </a:rPr>
              <a:t>(</a:t>
            </a:r>
            <a:r>
              <a:rPr lang="tr-TR" sz="2000" b="1" dirty="0" err="1">
                <a:solidFill>
                  <a:srgbClr val="0070C0"/>
                </a:solidFill>
              </a:rPr>
              <a:t>Montgomery</a:t>
            </a:r>
            <a:r>
              <a:rPr lang="tr-TR" sz="2000" b="1" dirty="0">
                <a:solidFill>
                  <a:srgbClr val="0070C0"/>
                </a:solidFill>
              </a:rPr>
              <a:t>, 1995).</a:t>
            </a:r>
            <a:br>
              <a:rPr lang="tr-TR" sz="2000" b="1" dirty="0">
                <a:solidFill>
                  <a:srgbClr val="0070C0"/>
                </a:solidFill>
              </a:rPr>
            </a:br>
            <a:endParaRPr lang="tr-TR" sz="2000" b="1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96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30188"/>
            <a:ext cx="4762500" cy="662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9"/>
          <p:cNvSpPr>
            <a:spLocks noChangeArrowheads="1"/>
          </p:cNvSpPr>
          <p:nvPr/>
        </p:nvSpPr>
        <p:spPr bwMode="auto">
          <a:xfrm>
            <a:off x="323850" y="2349500"/>
            <a:ext cx="30956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tr-TR" altLang="tr-TR" sz="1600" b="1" dirty="0" smtClean="0">
              <a:solidFill>
                <a:srgbClr val="0070C0"/>
              </a:solidFill>
            </a:endParaRPr>
          </a:p>
          <a:p>
            <a:pPr algn="ctr" eaLnBrk="1" hangingPunct="1"/>
            <a:endParaRPr lang="tr-TR" altLang="tr-TR" sz="1600" b="1" dirty="0">
              <a:solidFill>
                <a:srgbClr val="0070C0"/>
              </a:solidFill>
            </a:endParaRPr>
          </a:p>
          <a:p>
            <a:pPr algn="ctr" eaLnBrk="1" hangingPunct="1"/>
            <a:r>
              <a:rPr lang="tr-TR" altLang="tr-TR" sz="1600" b="1" dirty="0" smtClean="0">
                <a:solidFill>
                  <a:srgbClr val="0070C0"/>
                </a:solidFill>
              </a:rPr>
              <a:t>İran’ın </a:t>
            </a:r>
            <a:r>
              <a:rPr lang="tr-TR" altLang="tr-TR" sz="1600" b="1" dirty="0">
                <a:solidFill>
                  <a:srgbClr val="0070C0"/>
                </a:solidFill>
              </a:rPr>
              <a:t>Hazar Denizi kıyılarındaki toprak türleri ile geniz kanseri arasındaki </a:t>
            </a:r>
            <a:r>
              <a:rPr lang="tr-TR" altLang="tr-TR" sz="1600" b="1" dirty="0" smtClean="0">
                <a:solidFill>
                  <a:srgbClr val="0070C0"/>
                </a:solidFill>
              </a:rPr>
              <a:t>ilişki</a:t>
            </a:r>
          </a:p>
          <a:p>
            <a:pPr algn="ctr" eaLnBrk="1" hangingPunct="1"/>
            <a:r>
              <a:rPr lang="tr-TR" sz="1600" b="1" dirty="0">
                <a:solidFill>
                  <a:srgbClr val="FF0000"/>
                </a:solidFill>
              </a:rPr>
              <a:t>(</a:t>
            </a:r>
            <a:r>
              <a:rPr lang="tr-TR" sz="1600" b="1" dirty="0" err="1">
                <a:solidFill>
                  <a:srgbClr val="FF0000"/>
                </a:solidFill>
              </a:rPr>
              <a:t>Kmet</a:t>
            </a:r>
            <a:r>
              <a:rPr lang="tr-TR" sz="1600" b="1" dirty="0">
                <a:solidFill>
                  <a:srgbClr val="FF0000"/>
                </a:solidFill>
              </a:rPr>
              <a:t> ve </a:t>
            </a:r>
            <a:r>
              <a:rPr lang="tr-TR" sz="1600" b="1" dirty="0" err="1">
                <a:solidFill>
                  <a:srgbClr val="FF0000"/>
                </a:solidFill>
              </a:rPr>
              <a:t>Mahboui</a:t>
            </a:r>
            <a:r>
              <a:rPr lang="tr-TR" sz="1600" b="1" dirty="0">
                <a:solidFill>
                  <a:srgbClr val="FF0000"/>
                </a:solidFill>
              </a:rPr>
              <a:t>, 1972).</a:t>
            </a:r>
            <a:endParaRPr lang="tr-TR" altLang="tr-TR" sz="1600" b="1" dirty="0" smtClean="0">
              <a:solidFill>
                <a:srgbClr val="FF0000"/>
              </a:solidFill>
            </a:endParaRPr>
          </a:p>
          <a:p>
            <a:pPr algn="ctr" eaLnBrk="1" hangingPunct="1"/>
            <a:endParaRPr lang="tr-TR" altLang="tr-TR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36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8763"/>
            <a:ext cx="9144000" cy="463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tr-TR" altLang="tr-TR" sz="1800" b="1" dirty="0" smtClean="0">
              <a:solidFill>
                <a:srgbClr val="0070C0"/>
              </a:solidFill>
            </a:endParaRPr>
          </a:p>
          <a:p>
            <a:pPr algn="ctr" eaLnBrk="1" hangingPunct="1"/>
            <a:r>
              <a:rPr lang="tr-TR" altLang="tr-TR" sz="1800" b="1" dirty="0" smtClean="0">
                <a:solidFill>
                  <a:srgbClr val="0070C0"/>
                </a:solidFill>
              </a:rPr>
              <a:t>İngiltere</a:t>
            </a:r>
            <a:r>
              <a:rPr lang="tr-TR" altLang="tr-TR" sz="1800" b="1" dirty="0">
                <a:solidFill>
                  <a:srgbClr val="0070C0"/>
                </a:solidFill>
              </a:rPr>
              <a:t>’ de sığırlardaki </a:t>
            </a:r>
            <a:r>
              <a:rPr lang="tr-TR" altLang="tr-TR" sz="1800" b="1" dirty="0" smtClean="0">
                <a:solidFill>
                  <a:srgbClr val="0070C0"/>
                </a:solidFill>
              </a:rPr>
              <a:t>iz </a:t>
            </a:r>
            <a:r>
              <a:rPr lang="tr-TR" altLang="tr-TR" sz="1800" b="1" dirty="0">
                <a:solidFill>
                  <a:srgbClr val="0070C0"/>
                </a:solidFill>
              </a:rPr>
              <a:t>elementlerin </a:t>
            </a:r>
            <a:r>
              <a:rPr lang="tr-TR" altLang="tr-TR" sz="1800" b="1" dirty="0" smtClean="0">
                <a:solidFill>
                  <a:srgbClr val="0070C0"/>
                </a:solidFill>
              </a:rPr>
              <a:t>etkileşimi </a:t>
            </a:r>
            <a:r>
              <a:rPr lang="tr-TR" sz="1800" b="1" dirty="0" smtClean="0">
                <a:solidFill>
                  <a:srgbClr val="0070C0"/>
                </a:solidFill>
              </a:rPr>
              <a:t>ile </a:t>
            </a:r>
            <a:r>
              <a:rPr lang="tr-TR" altLang="tr-TR" sz="1800" b="1" dirty="0" smtClean="0">
                <a:solidFill>
                  <a:srgbClr val="0070C0"/>
                </a:solidFill>
              </a:rPr>
              <a:t>yerel jeoloji arasındaki ilişki </a:t>
            </a:r>
          </a:p>
          <a:p>
            <a:pPr algn="ctr" eaLnBrk="1" hangingPunct="1"/>
            <a:r>
              <a:rPr lang="tr-TR" sz="1800" b="1" dirty="0" smtClean="0">
                <a:solidFill>
                  <a:srgbClr val="FF0000"/>
                </a:solidFill>
              </a:rPr>
              <a:t>(</a:t>
            </a:r>
            <a:r>
              <a:rPr lang="tr-TR" sz="1800" b="1" dirty="0" err="1">
                <a:solidFill>
                  <a:srgbClr val="FF0000"/>
                </a:solidFill>
              </a:rPr>
              <a:t>Webb</a:t>
            </a:r>
            <a:r>
              <a:rPr lang="tr-TR" sz="1800" b="1" dirty="0">
                <a:solidFill>
                  <a:srgbClr val="FF0000"/>
                </a:solidFill>
              </a:rPr>
              <a:t>, 1971</a:t>
            </a:r>
            <a:r>
              <a:rPr lang="tr-TR" sz="1800" b="1" dirty="0" smtClean="0">
                <a:solidFill>
                  <a:srgbClr val="FF0000"/>
                </a:solidFill>
              </a:rPr>
              <a:t>)</a:t>
            </a:r>
            <a:r>
              <a:rPr lang="tr-TR" altLang="tr-TR" sz="1800" b="1" dirty="0" smtClean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93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sz="28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tr-TR" sz="2800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B050"/>
                </a:solidFill>
              </a:rPr>
              <a:t>Sonuç </a:t>
            </a:r>
            <a:r>
              <a:rPr lang="tr-TR" sz="2800" b="1" dirty="0">
                <a:solidFill>
                  <a:srgbClr val="00B050"/>
                </a:solidFill>
              </a:rPr>
              <a:t>olarak, </a:t>
            </a:r>
            <a:r>
              <a:rPr lang="tr-TR" sz="2800" b="1" dirty="0">
                <a:solidFill>
                  <a:srgbClr val="FF0000"/>
                </a:solidFill>
              </a:rPr>
              <a:t>Çevre </a:t>
            </a:r>
            <a:r>
              <a:rPr lang="tr-TR" sz="2800" b="1" dirty="0" err="1">
                <a:solidFill>
                  <a:srgbClr val="FF0000"/>
                </a:solidFill>
              </a:rPr>
              <a:t>Jeolojisi</a:t>
            </a:r>
            <a:r>
              <a:rPr lang="tr-TR" sz="2800" b="1" dirty="0" err="1">
                <a:solidFill>
                  <a:srgbClr val="00B050"/>
                </a:solidFill>
              </a:rPr>
              <a:t>’nin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 smtClean="0">
                <a:solidFill>
                  <a:srgbClr val="00B050"/>
                </a:solidFill>
              </a:rPr>
              <a:t>ve </a:t>
            </a:r>
            <a:r>
              <a:rPr lang="tr-TR" sz="2800" b="1" dirty="0" smtClean="0">
                <a:solidFill>
                  <a:srgbClr val="FF0000"/>
                </a:solidFill>
              </a:rPr>
              <a:t>Tıbbi </a:t>
            </a:r>
            <a:r>
              <a:rPr lang="tr-TR" sz="2800" b="1" dirty="0" err="1" smtClean="0">
                <a:solidFill>
                  <a:srgbClr val="FF0000"/>
                </a:solidFill>
              </a:rPr>
              <a:t>Jeoloji</a:t>
            </a:r>
            <a:r>
              <a:rPr lang="tr-TR" sz="2800" b="1" dirty="0" err="1" smtClean="0">
                <a:solidFill>
                  <a:srgbClr val="00B050"/>
                </a:solidFill>
              </a:rPr>
              <a:t>’nin</a:t>
            </a:r>
            <a:r>
              <a:rPr lang="tr-TR" sz="2800" b="1" dirty="0" smtClean="0">
                <a:solidFill>
                  <a:srgbClr val="00B050"/>
                </a:solidFill>
              </a:rPr>
              <a:t> birikimlerinden </a:t>
            </a:r>
            <a:r>
              <a:rPr lang="tr-TR" sz="2800" b="1" dirty="0">
                <a:solidFill>
                  <a:srgbClr val="00B050"/>
                </a:solidFill>
              </a:rPr>
              <a:t>yararlanarak, ülke genelinde iyi işleyen, </a:t>
            </a:r>
            <a:r>
              <a:rPr lang="tr-TR" sz="2800" b="1" dirty="0">
                <a:solidFill>
                  <a:srgbClr val="FF0000"/>
                </a:solidFill>
              </a:rPr>
              <a:t>koruyucu ve tedavi edici bir sağlık sisteminin </a:t>
            </a:r>
            <a:r>
              <a:rPr lang="tr-TR" sz="2800" b="1" dirty="0">
                <a:solidFill>
                  <a:srgbClr val="00B050"/>
                </a:solidFill>
              </a:rPr>
              <a:t>oluşturulmasına katkı sağlamak mümkündür.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929411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5. ÇEVRE JEOLOJİSİNİN KORUYUCU HALK SAĞLIĞINDAKİ YERİ, ÖNEMİ VE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YAŞANMAKTA OLAN SORUNLAR.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75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>6. Çevre Yönetimi</a:t>
            </a:r>
            <a:endParaRPr lang="tr-TR" sz="36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endParaRPr lang="tr-TR" sz="2800" b="1" dirty="0" smtClean="0">
              <a:solidFill>
                <a:srgbClr val="FF0000"/>
              </a:solidFill>
            </a:endParaRPr>
          </a:p>
          <a:p>
            <a:r>
              <a:rPr lang="tr-TR" sz="2800" b="1" dirty="0" smtClean="0">
                <a:solidFill>
                  <a:srgbClr val="FF0000"/>
                </a:solidFill>
              </a:rPr>
              <a:t>Çevre Yönetimi,</a:t>
            </a: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00B050"/>
                </a:solidFill>
              </a:rPr>
              <a:t>insan </a:t>
            </a:r>
            <a:r>
              <a:rPr lang="tr-TR" sz="2800" b="1" dirty="0">
                <a:solidFill>
                  <a:srgbClr val="00B050"/>
                </a:solidFill>
              </a:rPr>
              <a:t>ile </a:t>
            </a:r>
            <a:r>
              <a:rPr lang="tr-TR" sz="2800" b="1" dirty="0" smtClean="0">
                <a:solidFill>
                  <a:srgbClr val="00B050"/>
                </a:solidFill>
              </a:rPr>
              <a:t>çevrenin bileşenleri arasında </a:t>
            </a:r>
            <a:r>
              <a:rPr lang="tr-TR" sz="2800" b="1" dirty="0">
                <a:solidFill>
                  <a:srgbClr val="00B050"/>
                </a:solidFill>
              </a:rPr>
              <a:t>bir denge kurmayı, insanın doğal çevreye verdiği zararı en aza indirmeyi amaçlayan bir </a:t>
            </a:r>
            <a:r>
              <a:rPr lang="tr-TR" sz="2800" b="1" dirty="0" smtClean="0">
                <a:solidFill>
                  <a:srgbClr val="00B050"/>
                </a:solidFill>
              </a:rPr>
              <a:t>yapıdır. </a:t>
            </a:r>
          </a:p>
          <a:p>
            <a:pPr marL="0" indent="0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Söz konusu dengeyi kurmak üzere, </a:t>
            </a:r>
            <a:r>
              <a:rPr lang="tr-TR" sz="2800" b="1" dirty="0" smtClean="0">
                <a:solidFill>
                  <a:srgbClr val="FF0000"/>
                </a:solidFill>
              </a:rPr>
              <a:t>Çevre Yönetimi </a:t>
            </a:r>
            <a:r>
              <a:rPr lang="tr-TR" sz="2800" b="1" dirty="0">
                <a:solidFill>
                  <a:srgbClr val="00B050"/>
                </a:solidFill>
              </a:rPr>
              <a:t>“çevreye ilişkin strateji, politika ve programların uygulanma aracı” </a:t>
            </a:r>
            <a:r>
              <a:rPr lang="tr-TR" sz="2800" dirty="0"/>
              <a:t>olarak </a:t>
            </a:r>
            <a:r>
              <a:rPr lang="tr-TR" sz="2800" dirty="0" smtClean="0"/>
              <a:t>da tanımlanmaktadır. </a:t>
            </a:r>
          </a:p>
          <a:p>
            <a:pPr algn="ctr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963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489654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tr-TR" sz="4000" b="1" dirty="0" smtClean="0">
                <a:solidFill>
                  <a:srgbClr val="00B050"/>
                </a:solidFill>
              </a:rPr>
              <a:t>Çevre Jeolojisi, </a:t>
            </a:r>
            <a:r>
              <a:rPr lang="tr-TR" sz="4000" b="1" dirty="0">
                <a:solidFill>
                  <a:srgbClr val="0070C0"/>
                </a:solidFill>
              </a:rPr>
              <a:t>temel mirasını jeolojiden </a:t>
            </a:r>
            <a:r>
              <a:rPr lang="tr-TR" sz="4000" b="1" dirty="0" smtClean="0">
                <a:solidFill>
                  <a:srgbClr val="0070C0"/>
                </a:solidFill>
              </a:rPr>
              <a:t>alır. </a:t>
            </a:r>
          </a:p>
          <a:p>
            <a:pPr marL="0" indent="0" algn="ctr">
              <a:buNone/>
            </a:pPr>
            <a:r>
              <a:rPr lang="tr-TR" sz="4000" b="1" dirty="0" smtClean="0">
                <a:solidFill>
                  <a:srgbClr val="00B050"/>
                </a:solidFill>
              </a:rPr>
              <a:t>Ancak, Çevre Jeolojisi, </a:t>
            </a:r>
            <a:r>
              <a:rPr lang="tr-TR" sz="4000" b="1" dirty="0" smtClean="0"/>
              <a:t>ayrıca, farklı </a:t>
            </a:r>
            <a:r>
              <a:rPr lang="tr-TR" sz="4000" b="1" dirty="0"/>
              <a:t>bilim dallarının kavşağında yer </a:t>
            </a:r>
            <a:r>
              <a:rPr lang="tr-TR" sz="4000" b="1" dirty="0" smtClean="0"/>
              <a:t>aldığından çok </a:t>
            </a:r>
            <a:r>
              <a:rPr lang="tr-TR" sz="4000" b="1" dirty="0"/>
              <a:t>disiplinli ortak bir çalışmayı </a:t>
            </a:r>
            <a:r>
              <a:rPr lang="tr-TR" sz="4000" b="1" dirty="0" smtClean="0"/>
              <a:t>öngörür. </a:t>
            </a:r>
            <a:endParaRPr lang="tr-TR" sz="4000" b="1" dirty="0"/>
          </a:p>
          <a:p>
            <a:pPr marL="0" indent="0">
              <a:buNone/>
            </a:pPr>
            <a:endParaRPr lang="tr-TR" sz="4000" b="1" dirty="0"/>
          </a:p>
          <a:p>
            <a:pPr marL="0" indent="0" algn="ctr">
              <a:buNone/>
            </a:pPr>
            <a:r>
              <a:rPr lang="tr-TR" sz="4000" b="1" dirty="0"/>
              <a:t>Çevre Jeolojisi, bir yönüyle de </a:t>
            </a:r>
            <a:r>
              <a:rPr lang="tr-TR" sz="4000" b="1" dirty="0" err="1"/>
              <a:t>Yerküre’yi</a:t>
            </a:r>
            <a:r>
              <a:rPr lang="tr-TR" sz="4000" b="1" dirty="0"/>
              <a:t> ya da </a:t>
            </a:r>
            <a:endParaRPr lang="tr-TR" sz="4000" b="1" dirty="0" smtClean="0"/>
          </a:p>
          <a:p>
            <a:pPr marL="0" indent="0" algn="ctr">
              <a:buNone/>
            </a:pPr>
            <a:r>
              <a:rPr lang="tr-TR" sz="4000" b="1" dirty="0" smtClean="0"/>
              <a:t>doğayı </a:t>
            </a:r>
            <a:r>
              <a:rPr lang="tr-TR" sz="4000" b="1" dirty="0"/>
              <a:t>anlamayı kolaylaştıran ve çevrenin korunmasına </a:t>
            </a:r>
            <a:endParaRPr lang="tr-TR" sz="4000" b="1" dirty="0" smtClean="0"/>
          </a:p>
          <a:p>
            <a:pPr marL="0" indent="0" algn="ctr">
              <a:buNone/>
            </a:pPr>
            <a:r>
              <a:rPr lang="tr-TR" sz="4000" b="1" dirty="0" smtClean="0">
                <a:solidFill>
                  <a:srgbClr val="0070C0"/>
                </a:solidFill>
              </a:rPr>
              <a:t>KATKI</a:t>
            </a:r>
            <a:r>
              <a:rPr lang="tr-TR" sz="4000" b="1" dirty="0" smtClean="0"/>
              <a:t> </a:t>
            </a:r>
            <a:r>
              <a:rPr lang="tr-TR" sz="4000" b="1" dirty="0"/>
              <a:t>sağlayan bir uygulamadır.</a:t>
            </a:r>
          </a:p>
          <a:p>
            <a:pPr marL="0" indent="0" algn="ctr">
              <a:buNone/>
            </a:pPr>
            <a:endParaRPr lang="tr-TR" sz="4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sz="4000" b="1" dirty="0">
                <a:solidFill>
                  <a:srgbClr val="FF0000"/>
                </a:solidFill>
              </a:rPr>
              <a:t>Böyle bir </a:t>
            </a:r>
            <a:r>
              <a:rPr lang="tr-TR" sz="4000" b="1" dirty="0" smtClean="0">
                <a:solidFill>
                  <a:srgbClr val="0070C0"/>
                </a:solidFill>
              </a:rPr>
              <a:t>KATKI,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>
                <a:solidFill>
                  <a:srgbClr val="FF0000"/>
                </a:solidFill>
              </a:rPr>
              <a:t>kıyısında yaşadığımız </a:t>
            </a:r>
          </a:p>
          <a:p>
            <a:pPr marL="0" indent="0" algn="ctr">
              <a:buNone/>
            </a:pPr>
            <a:r>
              <a:rPr lang="tr-TR" sz="4000" b="1" dirty="0">
                <a:solidFill>
                  <a:srgbClr val="FF0000"/>
                </a:solidFill>
              </a:rPr>
              <a:t>sürdürülebilir bir yaşam için de gereklidir. </a:t>
            </a: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9313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0141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Çevre yönetimi için </a:t>
            </a:r>
            <a:r>
              <a:rPr lang="tr-TR" b="1" dirty="0" smtClean="0">
                <a:solidFill>
                  <a:srgbClr val="FF0000"/>
                </a:solidFill>
              </a:rPr>
              <a:t>Çevre </a:t>
            </a:r>
            <a:r>
              <a:rPr lang="tr-TR" b="1" dirty="0">
                <a:solidFill>
                  <a:srgbClr val="FF0000"/>
                </a:solidFill>
              </a:rPr>
              <a:t>Yönetim </a:t>
            </a:r>
            <a:r>
              <a:rPr lang="tr-TR" b="1" dirty="0" smtClean="0">
                <a:solidFill>
                  <a:srgbClr val="FF0000"/>
                </a:solidFill>
              </a:rPr>
              <a:t>Sistemi</a:t>
            </a:r>
            <a:r>
              <a:rPr lang="tr-TR" b="1" dirty="0" smtClean="0"/>
              <a:t>’ 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</a:p>
          <a:p>
            <a:pPr marL="0" indent="0" algn="ctr">
              <a:buNone/>
            </a:pPr>
            <a:r>
              <a:rPr lang="tr-TR" dirty="0" smtClean="0"/>
              <a:t>oluşturulması gerekir. 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Çevre yönetim sistemi,</a:t>
            </a:r>
            <a:r>
              <a:rPr lang="tr-TR" b="1" dirty="0" smtClean="0"/>
              <a:t> tüm kuruluşlardan</a:t>
            </a:r>
            <a:r>
              <a:rPr lang="tr-TR" dirty="0" smtClean="0"/>
              <a:t>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70C0"/>
                </a:solidFill>
              </a:rPr>
              <a:t>IS0 14001 standartlarında</a:t>
            </a:r>
            <a:r>
              <a:rPr lang="tr-TR" dirty="0" smtClean="0">
                <a:solidFill>
                  <a:srgbClr val="0070C0"/>
                </a:solidFill>
              </a:rPr>
              <a:t>,</a:t>
            </a:r>
            <a:r>
              <a:rPr lang="tr-TR" dirty="0" smtClean="0"/>
              <a:t> yapılan faaliyetlerin çevresel </a:t>
            </a:r>
            <a:r>
              <a:rPr lang="tr-TR" dirty="0"/>
              <a:t>etkilerini belirlemelerini ve </a:t>
            </a:r>
            <a:r>
              <a:rPr lang="tr-TR" dirty="0" smtClean="0"/>
              <a:t>değerlendirmelerini; önemli </a:t>
            </a:r>
            <a:r>
              <a:rPr lang="tr-TR" dirty="0"/>
              <a:t>etkilerini </a:t>
            </a:r>
            <a:r>
              <a:rPr lang="tr-TR" dirty="0" smtClean="0"/>
              <a:t>denetlemelerini ve </a:t>
            </a:r>
            <a:r>
              <a:rPr lang="tr-TR" dirty="0"/>
              <a:t>çevresel performanslarını sürekli geliştirmelerini </a:t>
            </a:r>
            <a:r>
              <a:rPr lang="tr-TR" dirty="0" smtClean="0"/>
              <a:t>bekler.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ISO </a:t>
            </a:r>
            <a:r>
              <a:rPr lang="tr-TR" dirty="0"/>
              <a:t>14001, </a:t>
            </a:r>
            <a:r>
              <a:rPr lang="tr-TR" b="1" dirty="0">
                <a:solidFill>
                  <a:srgbClr val="0070C0"/>
                </a:solidFill>
              </a:rPr>
              <a:t>ISO 9001 Kalite Yönetim Sistemi </a:t>
            </a:r>
            <a:r>
              <a:rPr lang="tr-TR" dirty="0"/>
              <a:t>ile ortak </a:t>
            </a:r>
            <a:r>
              <a:rPr lang="tr-TR" dirty="0" smtClean="0"/>
              <a:t>ilkelere sahiptir.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390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21744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Çevre yönetim sisteminin öngördüğü strateji </a:t>
            </a:r>
            <a:r>
              <a:rPr lang="tr-TR" sz="2800" dirty="0"/>
              <a:t>ve </a:t>
            </a:r>
            <a:r>
              <a:rPr lang="tr-TR" sz="2800" dirty="0" smtClean="0"/>
              <a:t>politikalar,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Yer</a:t>
            </a:r>
            <a:r>
              <a:rPr lang="tr-TR" sz="2800" dirty="0" smtClean="0"/>
              <a:t>’den başlamak zorundadır. Çünkü, tüm faaliyetlerin iz bırakabileceği ilk mekân jeolojik ortamdır. </a:t>
            </a:r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Çevre </a:t>
            </a:r>
            <a:r>
              <a:rPr lang="tr-TR" sz="2800" dirty="0" err="1"/>
              <a:t>Jeolojisi’nin</a:t>
            </a:r>
            <a:r>
              <a:rPr lang="tr-TR" sz="2800" dirty="0"/>
              <a:t> </a:t>
            </a:r>
            <a:r>
              <a:rPr lang="tr-TR" sz="2800" dirty="0" smtClean="0"/>
              <a:t>katkısı da, </a:t>
            </a:r>
            <a:r>
              <a:rPr lang="tr-TR" sz="2800" b="1" dirty="0" smtClean="0">
                <a:solidFill>
                  <a:srgbClr val="0070C0"/>
                </a:solidFill>
              </a:rPr>
              <a:t>Yer</a:t>
            </a:r>
            <a:r>
              <a:rPr lang="tr-TR" sz="2800" dirty="0" smtClean="0"/>
              <a:t>’den başlar ve  bu katkı çevrenin </a:t>
            </a:r>
            <a:r>
              <a:rPr lang="tr-TR" sz="2800" dirty="0"/>
              <a:t>korunması, iyileştirilmesi ve geliştirilmesine yöneliktir.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Başka </a:t>
            </a:r>
            <a:r>
              <a:rPr lang="tr-TR" sz="2800" dirty="0"/>
              <a:t>bir deyişle </a:t>
            </a:r>
            <a:r>
              <a:rPr lang="tr-TR" sz="2800" b="1" dirty="0">
                <a:solidFill>
                  <a:srgbClr val="FF0000"/>
                </a:solidFill>
              </a:rPr>
              <a:t>çevre </a:t>
            </a:r>
            <a:r>
              <a:rPr lang="tr-TR" sz="2800" b="1" dirty="0" smtClean="0">
                <a:solidFill>
                  <a:srgbClr val="FF0000"/>
                </a:solidFill>
              </a:rPr>
              <a:t>yönetiminin, ve</a:t>
            </a:r>
            <a:r>
              <a:rPr lang="tr-TR" sz="2800" dirty="0" smtClean="0"/>
              <a:t> </a:t>
            </a:r>
            <a:r>
              <a:rPr lang="tr-TR" sz="2800" b="1" dirty="0">
                <a:solidFill>
                  <a:srgbClr val="FF0000"/>
                </a:solidFill>
              </a:rPr>
              <a:t>Çevre </a:t>
            </a:r>
            <a:r>
              <a:rPr lang="tr-TR" sz="2800" b="1" dirty="0" err="1">
                <a:solidFill>
                  <a:srgbClr val="FF0000"/>
                </a:solidFill>
              </a:rPr>
              <a:t>Jeolojisi’nin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</a:rPr>
              <a:t>ortak amacı vardır ve O da çevresel </a:t>
            </a:r>
            <a:r>
              <a:rPr lang="tr-TR" sz="2800" b="1" dirty="0">
                <a:solidFill>
                  <a:srgbClr val="FF0000"/>
                </a:solidFill>
              </a:rPr>
              <a:t>kalite </a:t>
            </a:r>
            <a:r>
              <a:rPr lang="tr-TR" sz="2800" b="1" dirty="0" smtClean="0">
                <a:solidFill>
                  <a:srgbClr val="FF0000"/>
                </a:solidFill>
              </a:rPr>
              <a:t>korumak ve hatta geliştirmektir</a:t>
            </a:r>
            <a:r>
              <a:rPr lang="tr-TR" sz="2800" dirty="0" smtClean="0"/>
              <a:t>. 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428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>7. Sürdürülebilirlik</a:t>
            </a:r>
            <a:endParaRPr lang="tr-TR" sz="36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120680" cy="396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" y="5157192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B050"/>
                </a:solidFill>
              </a:rPr>
              <a:t>Sürdürülebilirlik, </a:t>
            </a:r>
            <a:r>
              <a:rPr lang="tr-TR" b="1" dirty="0" smtClean="0"/>
              <a:t>bugünkü </a:t>
            </a:r>
            <a:r>
              <a:rPr lang="tr-TR" b="1" dirty="0"/>
              <a:t>ve gelecek kuşakların sağlıklı bir çevrede yaşamasını güvence altına alan çevresel, ekonomik ve sosyal hedefler arasında denge kurulması esasına dayalı kalkınma ve gelişme çabasıdır.</a:t>
            </a:r>
          </a:p>
        </p:txBody>
      </p:sp>
    </p:spTree>
    <p:extLst>
      <p:ext uri="{BB962C8B-B14F-4D97-AF65-F5344CB8AC3E}">
        <p14:creationId xmlns:p14="http://schemas.microsoft.com/office/powerpoint/2010/main" val="164928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0070C0"/>
                </a:solidFill>
              </a:rPr>
              <a:t>Sürdürülebilir kalkınmanın temel </a:t>
            </a:r>
            <a:r>
              <a:rPr lang="tr-TR" sz="2400" b="1" dirty="0" smtClean="0">
                <a:solidFill>
                  <a:srgbClr val="0070C0"/>
                </a:solidFill>
              </a:rPr>
              <a:t>ögeleri </a:t>
            </a:r>
            <a:r>
              <a:rPr lang="tr-TR" sz="2400" b="1" dirty="0">
                <a:solidFill>
                  <a:srgbClr val="0070C0"/>
                </a:solidFill>
              </a:rPr>
              <a:t>(</a:t>
            </a:r>
            <a:r>
              <a:rPr lang="tr-TR" sz="2400" b="1" dirty="0" err="1">
                <a:solidFill>
                  <a:srgbClr val="0070C0"/>
                </a:solidFill>
              </a:rPr>
              <a:t>Zanbak</a:t>
            </a:r>
            <a:r>
              <a:rPr lang="tr-TR" sz="2400" b="1" dirty="0">
                <a:solidFill>
                  <a:srgbClr val="0070C0"/>
                </a:solidFill>
              </a:rPr>
              <a:t>, 2012).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58"/>
          <a:stretch/>
        </p:blipFill>
        <p:spPr bwMode="auto">
          <a:xfrm>
            <a:off x="899592" y="1052736"/>
            <a:ext cx="6830576" cy="5245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45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solidFill>
                  <a:srgbClr val="0070C0"/>
                </a:solidFill>
              </a:rPr>
              <a:t>Kalkınmanın sürdürülebilirliği (</a:t>
            </a:r>
            <a:r>
              <a:rPr lang="tr-TR" sz="2400" b="1" dirty="0" err="1">
                <a:solidFill>
                  <a:srgbClr val="0070C0"/>
                </a:solidFill>
              </a:rPr>
              <a:t>Zanbak</a:t>
            </a:r>
            <a:r>
              <a:rPr lang="tr-TR" sz="2400" b="1" dirty="0">
                <a:solidFill>
                  <a:srgbClr val="0070C0"/>
                </a:solidFill>
              </a:rPr>
              <a:t>, 2012).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17"/>
          <a:stretch/>
        </p:blipFill>
        <p:spPr bwMode="auto">
          <a:xfrm>
            <a:off x="461236" y="1196752"/>
            <a:ext cx="7711163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812360" y="5949280"/>
            <a:ext cx="409086" cy="40011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chemeClr val="bg1"/>
                </a:solidFill>
              </a:rPr>
              <a:t>M</a:t>
            </a:r>
            <a:endParaRPr lang="tr-T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5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tr-TR" sz="1800" b="1" dirty="0">
                <a:solidFill>
                  <a:srgbClr val="00B050"/>
                </a:solidFill>
              </a:rPr>
              <a:t>Banff </a:t>
            </a:r>
            <a:r>
              <a:rPr lang="tr-TR" sz="1800" b="1" dirty="0" err="1">
                <a:solidFill>
                  <a:srgbClr val="00B050"/>
                </a:solidFill>
              </a:rPr>
              <a:t>National</a:t>
            </a:r>
            <a:r>
              <a:rPr lang="tr-TR" sz="1800" b="1" dirty="0">
                <a:solidFill>
                  <a:srgbClr val="00B050"/>
                </a:solidFill>
              </a:rPr>
              <a:t> Park, </a:t>
            </a:r>
            <a:r>
              <a:rPr lang="tr-TR" sz="1800" b="1" dirty="0" err="1">
                <a:solidFill>
                  <a:srgbClr val="00B050"/>
                </a:solidFill>
              </a:rPr>
              <a:t>Alberta</a:t>
            </a:r>
            <a:r>
              <a:rPr lang="tr-TR" sz="1800" b="1" dirty="0">
                <a:solidFill>
                  <a:srgbClr val="00B050"/>
                </a:solidFill>
              </a:rPr>
              <a:t>, </a:t>
            </a:r>
            <a:r>
              <a:rPr lang="tr-TR" sz="1800" b="1" dirty="0" err="1" smtClean="0">
                <a:solidFill>
                  <a:srgbClr val="00B050"/>
                </a:solidFill>
              </a:rPr>
              <a:t>Canada</a:t>
            </a:r>
            <a:r>
              <a:rPr lang="tr-TR" sz="1800" b="1" dirty="0">
                <a:solidFill>
                  <a:srgbClr val="00B050"/>
                </a:solidFill>
              </a:rPr>
              <a:t> (https://tr.pinterest.com</a:t>
            </a:r>
            <a:r>
              <a:rPr lang="tr-TR" sz="1800" b="1" dirty="0" smtClean="0">
                <a:solidFill>
                  <a:srgbClr val="00B050"/>
                </a:solidFill>
              </a:rPr>
              <a:t>/).</a:t>
            </a:r>
            <a:endParaRPr lang="tr-TR" sz="1800" b="1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48312"/>
            <a:ext cx="4019037" cy="60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00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00B050"/>
                </a:solidFill>
              </a:rPr>
              <a:t>Facebook ‘Çiçeklerin </a:t>
            </a:r>
            <a:r>
              <a:rPr lang="tr-TR" sz="2000" b="1" dirty="0" err="1" smtClean="0">
                <a:solidFill>
                  <a:srgbClr val="00B050"/>
                </a:solidFill>
              </a:rPr>
              <a:t>Sayfası’ndan</a:t>
            </a:r>
            <a:endParaRPr lang="tr-TR" sz="2000" b="1" dirty="0">
              <a:solidFill>
                <a:srgbClr val="00B050"/>
              </a:solidFill>
            </a:endParaRPr>
          </a:p>
        </p:txBody>
      </p:sp>
      <p:pic>
        <p:nvPicPr>
          <p:cNvPr id="4" name="İçerik Yer Tutucusu 3" descr="Otomatik alternatif metin yok.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3999" cy="5661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00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80512" cy="1417638"/>
          </a:xfrm>
        </p:spPr>
        <p:txBody>
          <a:bodyPr>
            <a:normAutofit/>
          </a:bodyPr>
          <a:lstStyle/>
          <a:p>
            <a:r>
              <a:rPr lang="tr-TR" sz="2000" b="1" cap="all" dirty="0" smtClean="0">
                <a:solidFill>
                  <a:srgbClr val="00B050"/>
                </a:solidFill>
              </a:rPr>
              <a:t>ARTVİN, BORÇKA, </a:t>
            </a:r>
            <a:r>
              <a:rPr lang="tr-TR" sz="2000" b="1" cap="all" dirty="0">
                <a:solidFill>
                  <a:srgbClr val="00B050"/>
                </a:solidFill>
              </a:rPr>
              <a:t>KARAGÖL - MACAHEL VADİSİ - CAMİLİ KÖYÜ</a:t>
            </a:r>
            <a:br>
              <a:rPr lang="tr-TR" sz="2000" b="1" cap="all" dirty="0">
                <a:solidFill>
                  <a:srgbClr val="00B050"/>
                </a:solidFill>
              </a:rPr>
            </a:br>
            <a:r>
              <a:rPr lang="tr-TR" sz="2000" b="1" cap="all" dirty="0" smtClean="0">
                <a:solidFill>
                  <a:srgbClr val="00B050"/>
                </a:solidFill>
              </a:rPr>
              <a:t>(</a:t>
            </a:r>
            <a:r>
              <a:rPr lang="tr-TR" sz="2000" b="1" dirty="0" smtClean="0">
                <a:solidFill>
                  <a:srgbClr val="00B050"/>
                </a:solidFill>
              </a:rPr>
              <a:t>http</a:t>
            </a:r>
            <a:r>
              <a:rPr lang="tr-TR" sz="2000" b="1" dirty="0">
                <a:solidFill>
                  <a:srgbClr val="00B050"/>
                </a:solidFill>
              </a:rPr>
              <a:t>://thisisapieceofcake.blogspot.com.tr</a:t>
            </a:r>
            <a:r>
              <a:rPr lang="tr-TR" sz="2000" b="1" dirty="0" smtClean="0">
                <a:solidFill>
                  <a:srgbClr val="00B050"/>
                </a:solidFill>
              </a:rPr>
              <a:t>/).</a:t>
            </a:r>
            <a:endParaRPr lang="tr-TR" sz="2000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80" y="1253864"/>
            <a:ext cx="914400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388424" y="6237312"/>
            <a:ext cx="463588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JM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1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70C0"/>
                </a:solidFill>
              </a:rPr>
              <a:t>Çevre yönetimi, çevre yönetim sistemi ve sürdürülebilirliğin ortak nihai hedefi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Çevresel Değişimin Yönetimi</a:t>
            </a:r>
            <a:r>
              <a:rPr lang="tr-TR" dirty="0" smtClean="0"/>
              <a:t>’dir (McDonald</a:t>
            </a:r>
            <a:r>
              <a:rPr lang="tr-TR" dirty="0"/>
              <a:t>, 2008</a:t>
            </a:r>
            <a:r>
              <a:rPr lang="tr-TR" dirty="0" smtClean="0"/>
              <a:t>).</a:t>
            </a:r>
          </a:p>
          <a:p>
            <a:pPr marL="0" indent="0" algn="ctr">
              <a:buNone/>
            </a:pPr>
            <a:r>
              <a:rPr lang="tr-TR" dirty="0" smtClean="0"/>
              <a:t>Çevresel </a:t>
            </a:r>
            <a:r>
              <a:rPr lang="tr-TR" dirty="0"/>
              <a:t>değişim de, kaçınılmaz olarak </a:t>
            </a:r>
            <a:r>
              <a:rPr lang="tr-TR" b="1" dirty="0"/>
              <a:t>jeolojik ortamdan</a:t>
            </a:r>
            <a:r>
              <a:rPr lang="tr-TR" dirty="0"/>
              <a:t>, yani </a:t>
            </a:r>
            <a:r>
              <a:rPr lang="tr-TR" b="1" dirty="0"/>
              <a:t>YER’</a:t>
            </a:r>
            <a:r>
              <a:rPr lang="tr-TR" dirty="0"/>
              <a:t> den başlar.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Dolayısıyla </a:t>
            </a:r>
            <a:r>
              <a:rPr lang="tr-TR" dirty="0"/>
              <a:t>geleceği planlama konusunda </a:t>
            </a:r>
            <a:r>
              <a:rPr lang="tr-TR" b="1" dirty="0"/>
              <a:t>Jeoloji Mühendisleri </a:t>
            </a:r>
            <a:r>
              <a:rPr lang="tr-TR" dirty="0"/>
              <a:t>büyük bir sorumluluk taşımaktadır. </a:t>
            </a:r>
          </a:p>
          <a:p>
            <a:pPr marL="0" indent="0" algn="ctr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504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>Çevresel değişimin </a:t>
            </a:r>
            <a:r>
              <a:rPr lang="tr-TR" sz="2000" b="1" dirty="0">
                <a:solidFill>
                  <a:srgbClr val="0070C0"/>
                </a:solidFill>
              </a:rPr>
              <a:t>bazı </a:t>
            </a:r>
            <a:r>
              <a:rPr lang="tr-TR" sz="2000" b="1" dirty="0" smtClean="0">
                <a:solidFill>
                  <a:srgbClr val="0070C0"/>
                </a:solidFill>
              </a:rPr>
              <a:t>özellikleri (McDonald, 2008).</a:t>
            </a:r>
            <a:endParaRPr lang="tr-TR" sz="20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" b="7628"/>
          <a:stretch/>
        </p:blipFill>
        <p:spPr bwMode="auto">
          <a:xfrm>
            <a:off x="690186" y="1412776"/>
            <a:ext cx="809177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835696" y="3501008"/>
            <a:ext cx="1996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Döngüsel</a:t>
            </a:r>
          </a:p>
          <a:p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 rot="21086330">
            <a:off x="4671931" y="1967749"/>
            <a:ext cx="2509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Çizgisel olmayan</a:t>
            </a:r>
          </a:p>
        </p:txBody>
      </p:sp>
      <p:sp>
        <p:nvSpPr>
          <p:cNvPr id="9" name="Metin kutusu 8"/>
          <p:cNvSpPr txBox="1"/>
          <p:nvPr/>
        </p:nvSpPr>
        <p:spPr>
          <a:xfrm rot="20118853">
            <a:off x="5206566" y="3257211"/>
            <a:ext cx="106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Çizgisel</a:t>
            </a:r>
          </a:p>
        </p:txBody>
      </p:sp>
      <p:sp>
        <p:nvSpPr>
          <p:cNvPr id="10" name="Metin kutusu 9"/>
          <p:cNvSpPr txBox="1"/>
          <p:nvPr/>
        </p:nvSpPr>
        <p:spPr>
          <a:xfrm rot="20878673">
            <a:off x="5988131" y="4282496"/>
            <a:ext cx="1389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Geri dönüşlü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 rot="20932007">
            <a:off x="6239326" y="4779024"/>
            <a:ext cx="2283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Geri dönüşü olmayan</a:t>
            </a:r>
            <a:endParaRPr lang="tr-TR" dirty="0"/>
          </a:p>
          <a:p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 rot="16200000">
            <a:off x="-1272048" y="3444969"/>
            <a:ext cx="345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Değişimin  türleri ve artışı</a:t>
            </a:r>
            <a:endParaRPr lang="tr-TR" sz="20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3831706" y="5949280"/>
            <a:ext cx="910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Zaman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70982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</a:rPr>
              <a:t>Çevre </a:t>
            </a:r>
            <a:r>
              <a:rPr lang="tr-TR" b="1" dirty="0">
                <a:solidFill>
                  <a:srgbClr val="00B050"/>
                </a:solidFill>
              </a:rPr>
              <a:t>Jeolojisi, </a:t>
            </a:r>
            <a:endParaRPr lang="tr-TR" b="1" dirty="0" smtClean="0">
              <a:solidFill>
                <a:srgbClr val="00B050"/>
              </a:solidFill>
            </a:endParaRPr>
          </a:p>
          <a:p>
            <a:endParaRPr lang="tr-TR" sz="2400" b="1" dirty="0">
              <a:solidFill>
                <a:srgbClr val="00B050"/>
              </a:solidFill>
            </a:endParaRPr>
          </a:p>
          <a:p>
            <a:r>
              <a:rPr lang="tr-TR" sz="2400" b="1" dirty="0" smtClean="0">
                <a:solidFill>
                  <a:srgbClr val="0070C0"/>
                </a:solidFill>
              </a:rPr>
              <a:t>temel bilimlerin ve </a:t>
            </a:r>
          </a:p>
          <a:p>
            <a:r>
              <a:rPr lang="tr-TR" sz="2400" b="1" dirty="0" smtClean="0">
                <a:solidFill>
                  <a:srgbClr val="0070C0"/>
                </a:solidFill>
              </a:rPr>
              <a:t>sosyal </a:t>
            </a:r>
            <a:r>
              <a:rPr lang="tr-TR" sz="2400" b="1" dirty="0">
                <a:solidFill>
                  <a:srgbClr val="0070C0"/>
                </a:solidFill>
              </a:rPr>
              <a:t>bilimlerin yanı sıra </a:t>
            </a:r>
            <a:endParaRPr lang="tr-TR" sz="2400" b="1" dirty="0" smtClean="0">
              <a:solidFill>
                <a:srgbClr val="0070C0"/>
              </a:solidFill>
            </a:endParaRPr>
          </a:p>
          <a:p>
            <a:r>
              <a:rPr lang="tr-TR" sz="2400" b="1" dirty="0" smtClean="0">
                <a:solidFill>
                  <a:srgbClr val="0070C0"/>
                </a:solidFill>
              </a:rPr>
              <a:t>sağlık </a:t>
            </a:r>
            <a:r>
              <a:rPr lang="tr-TR" sz="2400" b="1" dirty="0">
                <a:solidFill>
                  <a:srgbClr val="0070C0"/>
                </a:solidFill>
              </a:rPr>
              <a:t>bilimlerinin ve </a:t>
            </a:r>
            <a:endParaRPr lang="tr-TR" sz="2400" b="1" dirty="0" smtClean="0">
              <a:solidFill>
                <a:srgbClr val="0070C0"/>
              </a:solidFill>
            </a:endParaRPr>
          </a:p>
          <a:p>
            <a:r>
              <a:rPr lang="tr-TR" sz="2400" b="1" dirty="0" smtClean="0">
                <a:solidFill>
                  <a:srgbClr val="0070C0"/>
                </a:solidFill>
              </a:rPr>
              <a:t>çeşitli </a:t>
            </a:r>
            <a:r>
              <a:rPr lang="tr-TR" sz="2400" b="1" dirty="0">
                <a:solidFill>
                  <a:srgbClr val="0070C0"/>
                </a:solidFill>
              </a:rPr>
              <a:t>mühendislik alanlarının kavşağında </a:t>
            </a:r>
            <a:r>
              <a:rPr lang="tr-TR" sz="2400" b="1" dirty="0" smtClean="0">
                <a:solidFill>
                  <a:srgbClr val="0070C0"/>
                </a:solidFill>
              </a:rPr>
              <a:t>yer alır.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Dolayısıyla </a:t>
            </a:r>
            <a:r>
              <a:rPr lang="tr-TR" sz="2400" b="1" dirty="0" smtClean="0"/>
              <a:t>Jeolojinin</a:t>
            </a:r>
            <a:r>
              <a:rPr lang="tr-TR" sz="2400" dirty="0" smtClean="0"/>
              <a:t> </a:t>
            </a:r>
            <a:r>
              <a:rPr lang="tr-TR" sz="2400" dirty="0"/>
              <a:t>yanı sıra </a:t>
            </a:r>
            <a:r>
              <a:rPr lang="tr-TR" sz="2400" b="1" dirty="0"/>
              <a:t>çevre, elektrik, ekonomi, hidrojeoloji, hukuk, inşaat, jeofizik, maden, metalürji, nükleer enerji, nükleer fizik, orman, peyzaj, şehir plancısı ve tıp (endokrinoloji, göğüs hastalıkları, halk sağlığı, medikal onkoloji, meslek hastalıkları, moleküler biyoloji, </a:t>
            </a:r>
            <a:r>
              <a:rPr lang="tr-TR" sz="2400" b="1" dirty="0" err="1"/>
              <a:t>romatoloji</a:t>
            </a:r>
            <a:r>
              <a:rPr lang="tr-TR" sz="2400" b="1" dirty="0" smtClean="0"/>
              <a:t>) </a:t>
            </a:r>
            <a:r>
              <a:rPr lang="tr-TR" sz="2400" dirty="0" smtClean="0"/>
              <a:t>konularında uzman olan araştırmacılar </a:t>
            </a:r>
            <a:r>
              <a:rPr lang="tr-TR" sz="2400" dirty="0" err="1" smtClean="0"/>
              <a:t>çalıştaya</a:t>
            </a:r>
            <a:r>
              <a:rPr lang="tr-TR" sz="2400" dirty="0" smtClean="0"/>
              <a:t> davet edilmişlerdir.  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2400" dirty="0" smtClean="0"/>
              <a:t> </a:t>
            </a:r>
            <a:r>
              <a:rPr lang="tr-TR" sz="2400" b="1" dirty="0" smtClean="0"/>
              <a:t> 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38932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</a:rPr>
              <a:t>Çevresel Etki Değerlendirmesi (ÇED), </a:t>
            </a:r>
          </a:p>
          <a:p>
            <a:pPr marL="0" indent="0" algn="ctr">
              <a:buNone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7030A0"/>
                </a:solidFill>
              </a:rPr>
              <a:t>çevre yönetimi ve çevre yönetim sisteminin yanı sıra sürdürülebilirliğin en önemli aracıdır.</a:t>
            </a:r>
          </a:p>
          <a:p>
            <a:pPr marL="0" indent="0" algn="ctr">
              <a:buNone/>
            </a:pPr>
            <a:r>
              <a:rPr lang="tr-TR" dirty="0" smtClean="0"/>
              <a:t>Böylesine önemli bir aracın işlevsel kılınması, ÇED uygulamalarında </a:t>
            </a:r>
            <a:r>
              <a:rPr lang="tr-TR" b="1" dirty="0" smtClean="0">
                <a:solidFill>
                  <a:srgbClr val="0070C0"/>
                </a:solidFill>
              </a:rPr>
              <a:t>jeolojik bilgilerin sağlıklı bir şekilde yer alması ve jeolojik bilgilerin diğer çevresel değişkenlerle doğru dürüst entegrasyonundan </a:t>
            </a:r>
            <a:r>
              <a:rPr lang="tr-TR" dirty="0" smtClean="0"/>
              <a:t>geçer.</a:t>
            </a:r>
          </a:p>
          <a:p>
            <a:pPr marL="0" indent="0" algn="ctr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3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ÇEVRE JEOLOJİSİNİN HEDEFLERİ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1</a:t>
            </a:r>
            <a:r>
              <a:rPr lang="tr-TR" sz="2800" dirty="0"/>
              <a:t>. Planlama, yer seçimi ve karar verme </a:t>
            </a:r>
            <a:r>
              <a:rPr lang="tr-TR" sz="2800" dirty="0" smtClean="0"/>
              <a:t>süreci,</a:t>
            </a:r>
            <a:endParaRPr lang="tr-TR" sz="2800" dirty="0"/>
          </a:p>
          <a:p>
            <a:r>
              <a:rPr lang="tr-TR" sz="2800" dirty="0" smtClean="0"/>
              <a:t>2</a:t>
            </a:r>
            <a:r>
              <a:rPr lang="tr-TR" sz="2800" dirty="0"/>
              <a:t>. </a:t>
            </a:r>
            <a:r>
              <a:rPr lang="tr-TR" sz="2800" dirty="0" smtClean="0"/>
              <a:t>Doğal </a:t>
            </a:r>
            <a:r>
              <a:rPr lang="tr-TR" sz="2800" dirty="0"/>
              <a:t>afetlerin </a:t>
            </a:r>
            <a:r>
              <a:rPr lang="tr-TR" sz="2800" dirty="0" smtClean="0"/>
              <a:t>yönetimi,</a:t>
            </a:r>
          </a:p>
          <a:p>
            <a:r>
              <a:rPr lang="tr-TR" sz="2800" dirty="0" smtClean="0"/>
              <a:t>3. Büyük </a:t>
            </a:r>
            <a:r>
              <a:rPr lang="tr-TR" sz="2800" dirty="0"/>
              <a:t>mühendislik yapılarının yönetimi,</a:t>
            </a:r>
          </a:p>
          <a:p>
            <a:r>
              <a:rPr lang="tr-TR" sz="2800" dirty="0" smtClean="0"/>
              <a:t>4</a:t>
            </a:r>
            <a:r>
              <a:rPr lang="tr-TR" sz="2800" dirty="0"/>
              <a:t>. Doğal kaynakların </a:t>
            </a:r>
            <a:r>
              <a:rPr lang="tr-TR" sz="2800" dirty="0" smtClean="0"/>
              <a:t>yönetimi, </a:t>
            </a:r>
            <a:endParaRPr lang="tr-TR" sz="2800" dirty="0"/>
          </a:p>
          <a:p>
            <a:r>
              <a:rPr lang="tr-TR" sz="2800" dirty="0" smtClean="0"/>
              <a:t>5</a:t>
            </a:r>
            <a:r>
              <a:rPr lang="tr-TR" sz="2800" dirty="0"/>
              <a:t>. Çevre ve toplum sağlığı ile </a:t>
            </a:r>
            <a:r>
              <a:rPr lang="tr-TR" sz="2800" dirty="0" smtClean="0"/>
              <a:t>güvenliği, </a:t>
            </a:r>
            <a:endParaRPr lang="tr-TR" sz="2800" dirty="0"/>
          </a:p>
          <a:p>
            <a:r>
              <a:rPr lang="tr-TR" sz="2800" dirty="0" smtClean="0"/>
              <a:t>6</a:t>
            </a:r>
            <a:r>
              <a:rPr lang="tr-TR" sz="2800" dirty="0"/>
              <a:t>. Çevre </a:t>
            </a:r>
            <a:r>
              <a:rPr lang="tr-TR" sz="2800" dirty="0" smtClean="0"/>
              <a:t>yönetimi,          </a:t>
            </a:r>
            <a:endParaRPr lang="tr-TR" sz="2800" dirty="0"/>
          </a:p>
          <a:p>
            <a:r>
              <a:rPr lang="tr-TR" sz="2800" dirty="0" smtClean="0"/>
              <a:t>7. Sürdürülebilirlik konularında (</a:t>
            </a:r>
            <a:r>
              <a:rPr lang="tr-TR" sz="2800" b="1" dirty="0" smtClean="0">
                <a:solidFill>
                  <a:srgbClr val="FF0000"/>
                </a:solidFill>
              </a:rPr>
              <a:t>diğer disiplinlerin de katkısıyla</a:t>
            </a:r>
            <a:r>
              <a:rPr lang="tr-TR" sz="2800" dirty="0" smtClean="0"/>
              <a:t>) </a:t>
            </a:r>
            <a:r>
              <a:rPr lang="tr-TR" sz="2800" b="1" dirty="0" smtClean="0">
                <a:solidFill>
                  <a:srgbClr val="00B050"/>
                </a:solidFill>
              </a:rPr>
              <a:t>çevrenin korunmasına </a:t>
            </a:r>
            <a:r>
              <a:rPr lang="tr-TR" sz="2800" dirty="0" smtClean="0"/>
              <a:t>katkı sağlamaktır.</a:t>
            </a:r>
          </a:p>
          <a:p>
            <a:pPr marL="0" indent="0" algn="ctr">
              <a:buNone/>
            </a:pPr>
            <a:r>
              <a:rPr lang="tr-TR" sz="2800" dirty="0" smtClean="0"/>
              <a:t>İşte </a:t>
            </a:r>
            <a:r>
              <a:rPr lang="tr-TR" sz="2800" dirty="0"/>
              <a:t>bu bilinçle </a:t>
            </a:r>
            <a:r>
              <a:rPr lang="tr-TR" sz="2800" dirty="0" smtClean="0"/>
              <a:t>çevreye bakıldığında; 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B050"/>
                </a:solidFill>
              </a:rPr>
              <a:t>Çevre </a:t>
            </a:r>
            <a:r>
              <a:rPr lang="tr-TR" sz="2800" b="1" dirty="0">
                <a:solidFill>
                  <a:srgbClr val="00B050"/>
                </a:solidFill>
              </a:rPr>
              <a:t>jeolojisinin </a:t>
            </a:r>
            <a:r>
              <a:rPr lang="tr-TR" sz="2800" b="1" dirty="0" smtClean="0">
                <a:solidFill>
                  <a:srgbClr val="00B050"/>
                </a:solidFill>
              </a:rPr>
              <a:t>de nihai hedefi, </a:t>
            </a:r>
            <a:r>
              <a:rPr lang="tr-TR" sz="2800" b="1" dirty="0">
                <a:solidFill>
                  <a:srgbClr val="00B050"/>
                </a:solidFill>
              </a:rPr>
              <a:t>çevrenin </a:t>
            </a:r>
            <a:r>
              <a:rPr lang="tr-TR" sz="2800" b="1" dirty="0" smtClean="0">
                <a:solidFill>
                  <a:srgbClr val="00B050"/>
                </a:solidFill>
              </a:rPr>
              <a:t>ve insan </a:t>
            </a:r>
            <a:r>
              <a:rPr lang="tr-TR" sz="2800" b="1" dirty="0">
                <a:solidFill>
                  <a:srgbClr val="00B050"/>
                </a:solidFill>
              </a:rPr>
              <a:t>sağlığının </a:t>
            </a:r>
            <a:r>
              <a:rPr lang="tr-TR" sz="2800" b="1" dirty="0" smtClean="0">
                <a:solidFill>
                  <a:srgbClr val="00B050"/>
                </a:solidFill>
              </a:rPr>
              <a:t>korunmasıdır</a:t>
            </a:r>
            <a:r>
              <a:rPr lang="tr-TR" sz="2800" dirty="0">
                <a:solidFill>
                  <a:srgbClr val="00B050"/>
                </a:solidFill>
              </a:rPr>
              <a:t>.</a:t>
            </a:r>
            <a:r>
              <a:rPr lang="tr-TR" sz="2800" dirty="0"/>
              <a:t>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70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9180512" cy="507342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Unutulmamalıdır ki, insan</a:t>
            </a:r>
            <a:r>
              <a:rPr lang="tr-TR" dirty="0"/>
              <a:t>, sadece çevrenin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ya da doğanın bileşenlerinden </a:t>
            </a:r>
            <a:r>
              <a:rPr lang="tr-TR" dirty="0"/>
              <a:t>biridir. </a:t>
            </a:r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Çevrenin korunmasına dair koşullar sağlanmadan, insan ve toplum sağlığının </a:t>
            </a:r>
            <a:r>
              <a:rPr lang="tr-TR" b="1" dirty="0">
                <a:solidFill>
                  <a:srgbClr val="FF0000"/>
                </a:solidFill>
              </a:rPr>
              <a:t>koşulları </a:t>
            </a:r>
            <a:r>
              <a:rPr lang="tr-TR" b="1" dirty="0" smtClean="0">
                <a:solidFill>
                  <a:srgbClr val="FF0000"/>
                </a:solidFill>
              </a:rPr>
              <a:t>sağlanamaz.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</a:rPr>
              <a:t>Bu koşulların temellendirilebileceği en önemli ilgi alanlarından biri de  çok disiplinli bir anlayışla uygulanan </a:t>
            </a:r>
            <a:r>
              <a:rPr lang="tr-TR" b="1" dirty="0" smtClean="0">
                <a:solidFill>
                  <a:srgbClr val="FF0000"/>
                </a:solidFill>
              </a:rPr>
              <a:t>Çevre </a:t>
            </a:r>
            <a:r>
              <a:rPr lang="tr-TR" b="1" dirty="0" err="1" smtClean="0">
                <a:solidFill>
                  <a:srgbClr val="FF0000"/>
                </a:solidFill>
              </a:rPr>
              <a:t>Jeolojisi’dir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537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857403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Sonuç olarak,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70C0"/>
                </a:solidFill>
              </a:rPr>
              <a:t>çevre haklarının, insan haklarının bir uzantısı olduğunu gözeterek, Çevre </a:t>
            </a:r>
            <a:r>
              <a:rPr lang="tr-TR" b="1" dirty="0" err="1" smtClean="0">
                <a:solidFill>
                  <a:srgbClr val="0070C0"/>
                </a:solidFill>
              </a:rPr>
              <a:t>Jeolojisi’nin</a:t>
            </a:r>
            <a:r>
              <a:rPr lang="tr-TR" b="1" dirty="0" smtClean="0">
                <a:solidFill>
                  <a:srgbClr val="0070C0"/>
                </a:solidFill>
              </a:rPr>
              <a:t> kazanımlarını yaşama geçirme sorumluluğu ile </a:t>
            </a:r>
            <a:r>
              <a:rPr lang="tr-TR" b="1" dirty="0" err="1" smtClean="0">
                <a:solidFill>
                  <a:srgbClr val="0070C0"/>
                </a:solidFill>
              </a:rPr>
              <a:t>yüzyüzeyiz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Bu ülke bizim, sorunlar bize ait ve çözüm getirmesi gerekenler de bizleriz.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4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örüntünün olası içeriği: bulut ve yazı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03" y="0"/>
            <a:ext cx="48934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627784" y="4005064"/>
            <a:ext cx="2592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TEŞEKKÜRLER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6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626"/>
            <a:ext cx="9144000" cy="542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67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</a:rPr>
              <a:t>Çevre </a:t>
            </a:r>
            <a:r>
              <a:rPr lang="tr-TR" b="1" dirty="0">
                <a:solidFill>
                  <a:srgbClr val="00B050"/>
                </a:solidFill>
              </a:rPr>
              <a:t>Jeolojisi, </a:t>
            </a:r>
            <a:r>
              <a:rPr lang="tr-TR" sz="2400" dirty="0"/>
              <a:t>1970’li yılların başından itibaren </a:t>
            </a: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gelişmiş </a:t>
            </a:r>
            <a:r>
              <a:rPr lang="tr-TR" sz="2400" dirty="0"/>
              <a:t>ülkelerdeki üniversitelerde kapsamlı bir ders olarak </a:t>
            </a:r>
            <a:endParaRPr lang="tr-TR" sz="2400" dirty="0" smtClean="0"/>
          </a:p>
          <a:p>
            <a:pPr marL="0" indent="0" algn="ctr">
              <a:buNone/>
            </a:pPr>
            <a:r>
              <a:rPr lang="tr-TR" sz="2400" dirty="0" smtClean="0"/>
              <a:t>okutulmaya başlanmıştır</a:t>
            </a:r>
            <a:r>
              <a:rPr lang="tr-TR" sz="2400" dirty="0"/>
              <a:t>. Ülkemizde ise, ancak 2000 </a:t>
            </a:r>
            <a:r>
              <a:rPr lang="tr-TR" sz="2400" dirty="0" smtClean="0"/>
              <a:t>yılından</a:t>
            </a:r>
          </a:p>
          <a:p>
            <a:pPr marL="0" indent="0" algn="ctr">
              <a:buNone/>
            </a:pPr>
            <a:r>
              <a:rPr lang="tr-TR" sz="2400" dirty="0" smtClean="0"/>
              <a:t> </a:t>
            </a:r>
            <a:r>
              <a:rPr lang="tr-TR" sz="2400" dirty="0"/>
              <a:t>itibaren üniversitelerimizde görünür hale geldi.</a:t>
            </a:r>
          </a:p>
          <a:p>
            <a:pPr marL="0" indent="0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 smtClean="0"/>
              <a:t>Çevre </a:t>
            </a:r>
            <a:r>
              <a:rPr lang="tr-TR" sz="2400" dirty="0"/>
              <a:t>Jeolojisi, yeni ilgi alanlarının da gelişmesine kaynaklık eden </a:t>
            </a:r>
            <a:r>
              <a:rPr lang="tr-TR" sz="2400" b="1" dirty="0">
                <a:solidFill>
                  <a:srgbClr val="0070C0"/>
                </a:solidFill>
              </a:rPr>
              <a:t>doğurgan bir ilgi alanıdır.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/>
              <a:t>Örneğin, </a:t>
            </a:r>
            <a:r>
              <a:rPr lang="tr-TR" sz="2400" b="1" dirty="0">
                <a:solidFill>
                  <a:srgbClr val="0070C0"/>
                </a:solidFill>
              </a:rPr>
              <a:t>çevre jeokimyası, </a:t>
            </a:r>
            <a:r>
              <a:rPr lang="tr-TR" sz="2400" b="1" dirty="0" err="1">
                <a:solidFill>
                  <a:srgbClr val="0070C0"/>
                </a:solidFill>
              </a:rPr>
              <a:t>jeo</a:t>
            </a:r>
            <a:r>
              <a:rPr lang="tr-TR" sz="2400" b="1" dirty="0">
                <a:solidFill>
                  <a:srgbClr val="0070C0"/>
                </a:solidFill>
              </a:rPr>
              <a:t>-arkeoloji, tıbbi jeoloji, çevre ekonomisi </a:t>
            </a:r>
            <a:r>
              <a:rPr lang="tr-TR" sz="2400" dirty="0"/>
              <a:t>gibi </a:t>
            </a:r>
            <a:r>
              <a:rPr lang="tr-TR" sz="2400" dirty="0" smtClean="0"/>
              <a:t>ilgi </a:t>
            </a:r>
            <a:r>
              <a:rPr lang="tr-TR" sz="2400" dirty="0"/>
              <a:t>alanları yaklaşık </a:t>
            </a:r>
            <a:r>
              <a:rPr lang="tr-TR" sz="2400" dirty="0" smtClean="0"/>
              <a:t>30-35 </a:t>
            </a:r>
            <a:r>
              <a:rPr lang="tr-TR" sz="2400" dirty="0"/>
              <a:t>yıl önce çevre jeolojisinin birer konusu </a:t>
            </a:r>
            <a:r>
              <a:rPr lang="tr-TR" sz="2400" dirty="0" smtClean="0"/>
              <a:t>iken, </a:t>
            </a:r>
            <a:r>
              <a:rPr lang="tr-TR" sz="2400" dirty="0"/>
              <a:t>günümüzde her biri kapsamlı birer ilgi alanı düzeyine ulaşmıştır. </a:t>
            </a:r>
            <a:endParaRPr lang="tr-TR" sz="2400" dirty="0" smtClean="0"/>
          </a:p>
          <a:p>
            <a:pPr marL="0" indent="0" algn="ctr"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Bu </a:t>
            </a:r>
            <a:r>
              <a:rPr lang="tr-TR" sz="2400" b="1" dirty="0">
                <a:solidFill>
                  <a:srgbClr val="FF0000"/>
                </a:solidFill>
              </a:rPr>
              <a:t>da bilimsel gelişmenin doğal sonucudur.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9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/>
            </a:r>
            <a:br>
              <a:rPr lang="tr-TR" sz="4000" b="1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ÇEVRE JEOLOJİSİNİN İÇERİĞİ</a:t>
            </a: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/>
              <a:t>Bir </a:t>
            </a:r>
            <a:r>
              <a:rPr lang="tr-TR" sz="2800" dirty="0"/>
              <a:t>çevre Jeolojisi kitabına bakıldığında aşağıdaki temel konuların yer aldığı açıkça görülür</a:t>
            </a:r>
            <a:r>
              <a:rPr lang="tr-TR" sz="2800" dirty="0" smtClean="0"/>
              <a:t>.</a:t>
            </a:r>
          </a:p>
          <a:p>
            <a:endParaRPr lang="tr-TR" sz="2800" dirty="0"/>
          </a:p>
          <a:p>
            <a:pPr marL="0" indent="0">
              <a:buNone/>
            </a:pPr>
            <a:r>
              <a:rPr lang="tr-TR" sz="2800" dirty="0"/>
              <a:t>        </a:t>
            </a:r>
            <a:r>
              <a:rPr lang="tr-TR" sz="2800" dirty="0" smtClean="0"/>
              <a:t>  </a:t>
            </a:r>
            <a:r>
              <a:rPr lang="tr-TR" sz="2800" b="1" dirty="0" smtClean="0">
                <a:solidFill>
                  <a:srgbClr val="0070C0"/>
                </a:solidFill>
              </a:rPr>
              <a:t>1</a:t>
            </a:r>
            <a:r>
              <a:rPr lang="tr-TR" sz="2800" b="1" dirty="0">
                <a:solidFill>
                  <a:srgbClr val="0070C0"/>
                </a:solidFill>
              </a:rPr>
              <a:t>. </a:t>
            </a:r>
            <a:r>
              <a:rPr lang="tr-TR" sz="2800" b="1" dirty="0" smtClean="0">
                <a:solidFill>
                  <a:srgbClr val="0070C0"/>
                </a:solidFill>
              </a:rPr>
              <a:t>Planlama, yer seçimi ve </a:t>
            </a:r>
            <a:r>
              <a:rPr lang="tr-TR" sz="2800" b="1" dirty="0">
                <a:solidFill>
                  <a:srgbClr val="0070C0"/>
                </a:solidFill>
              </a:rPr>
              <a:t>karar verme </a:t>
            </a:r>
            <a:r>
              <a:rPr lang="tr-TR" sz="2800" b="1" dirty="0" smtClean="0">
                <a:solidFill>
                  <a:srgbClr val="0070C0"/>
                </a:solidFill>
              </a:rPr>
              <a:t>süreci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          2. Doğa kaynaklı afetlerin yönetimi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          3. Büyük </a:t>
            </a:r>
            <a:r>
              <a:rPr lang="tr-TR" sz="2800" b="1" dirty="0">
                <a:solidFill>
                  <a:srgbClr val="0070C0"/>
                </a:solidFill>
              </a:rPr>
              <a:t>mühendislik yapılarının </a:t>
            </a:r>
            <a:r>
              <a:rPr lang="tr-TR" sz="2800" b="1" dirty="0" smtClean="0">
                <a:solidFill>
                  <a:srgbClr val="0070C0"/>
                </a:solidFill>
              </a:rPr>
              <a:t>yönetimi</a:t>
            </a:r>
            <a:endParaRPr lang="tr-T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          4. </a:t>
            </a:r>
            <a:r>
              <a:rPr lang="tr-TR" sz="2800" b="1" dirty="0">
                <a:solidFill>
                  <a:srgbClr val="0070C0"/>
                </a:solidFill>
              </a:rPr>
              <a:t>Doğal kaynakların yönetimi </a:t>
            </a:r>
          </a:p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          </a:t>
            </a:r>
            <a:r>
              <a:rPr lang="tr-TR" sz="2800" b="1" dirty="0" smtClean="0">
                <a:solidFill>
                  <a:srgbClr val="0070C0"/>
                </a:solidFill>
              </a:rPr>
              <a:t>5. </a:t>
            </a:r>
            <a:r>
              <a:rPr lang="tr-TR" sz="2800" b="1" dirty="0">
                <a:solidFill>
                  <a:srgbClr val="0070C0"/>
                </a:solidFill>
              </a:rPr>
              <a:t>Çevre ve toplum sağlığı ile </a:t>
            </a:r>
            <a:r>
              <a:rPr lang="tr-TR" sz="2800" b="1" dirty="0" smtClean="0">
                <a:solidFill>
                  <a:srgbClr val="0070C0"/>
                </a:solidFill>
              </a:rPr>
              <a:t>güvenliği </a:t>
            </a:r>
            <a:endParaRPr lang="tr-T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          </a:t>
            </a:r>
            <a:r>
              <a:rPr lang="tr-TR" sz="2800" b="1" dirty="0" smtClean="0">
                <a:solidFill>
                  <a:srgbClr val="0070C0"/>
                </a:solidFill>
              </a:rPr>
              <a:t>6. </a:t>
            </a:r>
            <a:r>
              <a:rPr lang="tr-TR" sz="2800" b="1" dirty="0">
                <a:solidFill>
                  <a:srgbClr val="0070C0"/>
                </a:solidFill>
              </a:rPr>
              <a:t>Çevre yönetimi          </a:t>
            </a:r>
          </a:p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          </a:t>
            </a:r>
            <a:r>
              <a:rPr lang="tr-TR" sz="2800" b="1" dirty="0" smtClean="0">
                <a:solidFill>
                  <a:srgbClr val="0070C0"/>
                </a:solidFill>
              </a:rPr>
              <a:t>7. </a:t>
            </a:r>
            <a:r>
              <a:rPr lang="tr-TR" sz="2800" b="1" dirty="0">
                <a:solidFill>
                  <a:srgbClr val="0070C0"/>
                </a:solidFill>
              </a:rPr>
              <a:t>Sürdürülebilir kalkınma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7"/>
            <a:ext cx="9144000" cy="46085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endParaRPr lang="tr-TR" sz="3600" b="1" dirty="0" smtClean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r>
              <a:rPr lang="tr-TR" sz="3600" b="1" dirty="0" smtClean="0">
                <a:solidFill>
                  <a:srgbClr val="0070C0"/>
                </a:solidFill>
              </a:rPr>
              <a:t>Planlama</a:t>
            </a:r>
            <a:r>
              <a:rPr lang="tr-TR" sz="3600" b="1" dirty="0">
                <a:solidFill>
                  <a:srgbClr val="0070C0"/>
                </a:solidFill>
              </a:rPr>
              <a:t>, yer seçimi ve karar verme </a:t>
            </a:r>
            <a:r>
              <a:rPr lang="tr-TR" sz="3600" b="1" dirty="0" smtClean="0">
                <a:solidFill>
                  <a:srgbClr val="0070C0"/>
                </a:solidFill>
              </a:rPr>
              <a:t>sürec</a:t>
            </a:r>
            <a:r>
              <a:rPr lang="tr-TR" b="1" dirty="0" smtClean="0">
                <a:solidFill>
                  <a:srgbClr val="0070C0"/>
                </a:solidFill>
              </a:rPr>
              <a:t>i</a:t>
            </a:r>
          </a:p>
          <a:p>
            <a:pPr marL="0" indent="0">
              <a:buNone/>
            </a:pPr>
            <a:r>
              <a:rPr lang="tr-TR" sz="2800" b="1" dirty="0" smtClean="0"/>
              <a:t>Jeolojik</a:t>
            </a:r>
            <a:r>
              <a:rPr lang="tr-TR" sz="2800" b="1" dirty="0"/>
              <a:t>, </a:t>
            </a:r>
          </a:p>
          <a:p>
            <a:pPr marL="0" indent="0">
              <a:buNone/>
            </a:pPr>
            <a:r>
              <a:rPr lang="tr-TR" sz="2800" b="1" dirty="0" smtClean="0"/>
              <a:t>Hidrojeolojik,</a:t>
            </a:r>
          </a:p>
          <a:p>
            <a:pPr marL="0" indent="0">
              <a:buNone/>
            </a:pPr>
            <a:r>
              <a:rPr lang="tr-TR" sz="2800" b="1" dirty="0" err="1" smtClean="0"/>
              <a:t>Jeoteknik</a:t>
            </a:r>
            <a:r>
              <a:rPr lang="tr-TR" sz="2800" b="1" dirty="0" smtClean="0"/>
              <a:t>,</a:t>
            </a:r>
          </a:p>
          <a:p>
            <a:pPr marL="0" indent="0">
              <a:buNone/>
            </a:pPr>
            <a:r>
              <a:rPr lang="tr-TR" sz="2800" b="1" dirty="0" smtClean="0"/>
              <a:t>Meteorolojik,</a:t>
            </a:r>
          </a:p>
          <a:p>
            <a:pPr marL="0" indent="0">
              <a:buNone/>
            </a:pPr>
            <a:r>
              <a:rPr lang="tr-TR" sz="2800" b="1" dirty="0" smtClean="0"/>
              <a:t>Ekolojik,</a:t>
            </a:r>
          </a:p>
          <a:p>
            <a:pPr marL="0" indent="0">
              <a:buNone/>
            </a:pPr>
            <a:r>
              <a:rPr lang="tr-TR" sz="2800" b="1" dirty="0" smtClean="0"/>
              <a:t>Sosyoekonomik, kültürel ve diğer çevresel faktörler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6822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4000" b="1" dirty="0" smtClean="0">
                <a:solidFill>
                  <a:srgbClr val="0070C0"/>
                </a:solidFill>
              </a:rPr>
              <a:t>2. Doğa kaynaklı afetlerin </a:t>
            </a:r>
            <a:r>
              <a:rPr lang="tr-TR" sz="4000" b="1" dirty="0">
                <a:solidFill>
                  <a:srgbClr val="0070C0"/>
                </a:solidFill>
              </a:rPr>
              <a:t>yönetimi</a:t>
            </a:r>
            <a:br>
              <a:rPr lang="tr-TR" sz="4000" b="1" dirty="0">
                <a:solidFill>
                  <a:srgbClr val="0070C0"/>
                </a:solidFill>
              </a:rPr>
            </a:br>
            <a:endParaRPr lang="tr-TR" sz="40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b="1" dirty="0"/>
              <a:t>Deprem, </a:t>
            </a:r>
            <a:endParaRPr lang="tr-TR" sz="2800" b="1" dirty="0" smtClean="0"/>
          </a:p>
          <a:p>
            <a:r>
              <a:rPr lang="tr-TR" sz="2800" b="1" dirty="0" smtClean="0"/>
              <a:t>Heyelan,</a:t>
            </a:r>
          </a:p>
          <a:p>
            <a:r>
              <a:rPr lang="tr-TR" sz="2800" b="1" dirty="0" smtClean="0"/>
              <a:t>Sel </a:t>
            </a:r>
            <a:r>
              <a:rPr lang="tr-TR" sz="2800" b="1" dirty="0"/>
              <a:t>ve taşkın, </a:t>
            </a:r>
            <a:endParaRPr lang="tr-TR" sz="2800" b="1" dirty="0" smtClean="0"/>
          </a:p>
          <a:p>
            <a:r>
              <a:rPr lang="tr-TR" sz="2800" b="1" dirty="0" smtClean="0"/>
              <a:t>Zemin </a:t>
            </a:r>
            <a:r>
              <a:rPr lang="tr-TR" sz="2800" b="1" dirty="0"/>
              <a:t>taşıma gücü, </a:t>
            </a:r>
            <a:endParaRPr lang="tr-TR" sz="2800" b="1" dirty="0" smtClean="0"/>
          </a:p>
          <a:p>
            <a:r>
              <a:rPr lang="tr-TR" sz="2800" b="1" dirty="0" smtClean="0"/>
              <a:t>Erozyon </a:t>
            </a:r>
            <a:r>
              <a:rPr lang="tr-TR" sz="2800" b="1" dirty="0"/>
              <a:t>ve çökel oluşumu, </a:t>
            </a:r>
            <a:endParaRPr lang="tr-TR" sz="2800" b="1" dirty="0" smtClean="0"/>
          </a:p>
          <a:p>
            <a:r>
              <a:rPr lang="tr-TR" sz="2800" b="1" dirty="0" smtClean="0"/>
              <a:t>Karstik </a:t>
            </a:r>
            <a:r>
              <a:rPr lang="tr-TR" sz="2800" b="1" dirty="0"/>
              <a:t>yapılar ve ilgili (çökme, obruk oluşumu, çözünme ve dönüşüm vd.) sorunlar, </a:t>
            </a:r>
            <a:endParaRPr lang="tr-TR" sz="2800" b="1" dirty="0" smtClean="0"/>
          </a:p>
          <a:p>
            <a:r>
              <a:rPr lang="tr-TR" sz="2800" b="1" dirty="0" smtClean="0"/>
              <a:t>Volkanik </a:t>
            </a:r>
            <a:r>
              <a:rPr lang="tr-TR" sz="2800" b="1" dirty="0"/>
              <a:t>etkinlik, </a:t>
            </a:r>
            <a:endParaRPr lang="tr-TR" sz="2800" b="1" dirty="0" smtClean="0"/>
          </a:p>
          <a:p>
            <a:r>
              <a:rPr lang="tr-TR" sz="2800" b="1" dirty="0" smtClean="0"/>
              <a:t>Çığ</a:t>
            </a:r>
            <a:r>
              <a:rPr lang="tr-TR" sz="2800" b="1" dirty="0"/>
              <a:t>, </a:t>
            </a:r>
            <a:r>
              <a:rPr lang="tr-TR" sz="2800" b="1" dirty="0" err="1" smtClean="0"/>
              <a:t>Tsunami</a:t>
            </a:r>
            <a:r>
              <a:rPr lang="tr-TR" sz="2800" b="1" dirty="0" smtClean="0"/>
              <a:t> ve diğerleri.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44012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1552</Words>
  <Application>Microsoft Office PowerPoint</Application>
  <PresentationFormat>Ekran Gösterisi (4:3)</PresentationFormat>
  <Paragraphs>255</Paragraphs>
  <Slides>55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56" baseType="lpstr">
      <vt:lpstr>Ofis Teması</vt:lpstr>
      <vt:lpstr>Prof. Dr. Ali YILMAZ TMMOB Jeoloji Mühendisleri Odası Çevre Komisyonu Başkanı   www.ayilmaz.net  Gürkent Oteli ANKARA 03 Kasım 2017</vt:lpstr>
      <vt:lpstr>ÇEVRE</vt:lpstr>
      <vt:lpstr> ÇEVRE JEOLOJİSİNİN TANIMI VE KONUMU</vt:lpstr>
      <vt:lpstr>PowerPoint Sunusu</vt:lpstr>
      <vt:lpstr>PowerPoint Sunusu</vt:lpstr>
      <vt:lpstr>PowerPoint Sunusu</vt:lpstr>
      <vt:lpstr> ÇEVRE JEOLOJİSİNİN İÇERİĞİ </vt:lpstr>
      <vt:lpstr>PowerPoint Sunusu</vt:lpstr>
      <vt:lpstr> 2. Doğa kaynaklı afetlerin yönetimi </vt:lpstr>
      <vt:lpstr> 17 Ağustos 1999 Marmara Depremi https://tr.sputniknews.com/ </vt:lpstr>
      <vt:lpstr> MANŞET: 2017 yılı, İstanbulda son 8 yılın en şiddetli yağışı nedeniyle su baskınları oluşurken, trafikte de kilitlenmeler yaşandı. Aşırı yağışın ardından Avrasya Tüneli trafiğe kapatıldı (http://www.turkishny.com).</vt:lpstr>
      <vt:lpstr>PowerPoint Sunusu</vt:lpstr>
      <vt:lpstr>Avrasya Tüneli’nin görünümü (http://www.turkishny.com)</vt:lpstr>
      <vt:lpstr> Konya'nın Karapınar İlçesi'nde merada 40 metre çapında, 20 metre derinliğinde  oluşan bir obruk (https://www.birgun.net/). </vt:lpstr>
      <vt:lpstr>PowerPoint Sunusu</vt:lpstr>
      <vt:lpstr>PowerPoint Sunusu</vt:lpstr>
      <vt:lpstr> 3. Büyük mühendislik yapıları  </vt:lpstr>
      <vt:lpstr>Kentsel dönüşümdeki uygulamalardan bir görünüm (www.habergri.com).</vt:lpstr>
      <vt:lpstr> Atatürk Barajı’ nın işletme evresinden genel bir görünüm.</vt:lpstr>
      <vt:lpstr> Afşin-Elbistan Termik Santrali (http://eranmuhendislik.com.tr/proje/32-afsin-elbistan-b-termik-santrali-gtt.html). </vt:lpstr>
      <vt:lpstr> Zonguldak Çatalağzı Termik Santraller dizisi http://www.diken.com.tr/arka-bahcenizde-termik-santral-hayal-edin-catalagzina-hosgeldiniz/</vt:lpstr>
      <vt:lpstr>Bir Nükleer santralin genel görünümü  (http://bilgihanem.com/).</vt:lpstr>
      <vt:lpstr> 2011’de Japonya’da meydana gelen Fukuşima nükleer santral kazasından bir görüntü (https://www.hoerzu.de/).</vt:lpstr>
      <vt:lpstr>PowerPoint Sunusu</vt:lpstr>
      <vt:lpstr>PowerPoint Sunusu</vt:lpstr>
      <vt:lpstr>4. Doğal kaynakların yönetimi </vt:lpstr>
      <vt:lpstr>Bingham Kanyon madeni, Amerika  (https://madencilikhaberleri.worldpress.com).</vt:lpstr>
      <vt:lpstr>  İzmir Dikili’ de 600 dekarlık açık işletmeye ait maden sahası iyileştirme çalışmaları                     (http://www.koylerim.com). </vt:lpstr>
      <vt:lpstr>VAN ili çöp depolama sahasından bir görüntü https://www.haberler.com/van-coplugu-islah-edilerek-elektrik-enerjisi-üretilecek/</vt:lpstr>
      <vt:lpstr>PowerPoint Sunusu</vt:lpstr>
      <vt:lpstr>PowerPoint Sunusu</vt:lpstr>
      <vt:lpstr> 5. Çevre ve toplum sağlığı ile güvenliği</vt:lpstr>
      <vt:lpstr>PowerPoint Sunusu</vt:lpstr>
      <vt:lpstr>  Bitkiler ve hayvanların bakır (A) ve molibdenden (B) kaynaklanan doz-tepki ilişkileri (Montgomery, 1995). </vt:lpstr>
      <vt:lpstr>PowerPoint Sunusu</vt:lpstr>
      <vt:lpstr>PowerPoint Sunusu</vt:lpstr>
      <vt:lpstr>PowerPoint Sunusu</vt:lpstr>
      <vt:lpstr>PowerPoint Sunusu</vt:lpstr>
      <vt:lpstr>6. Çevre Yönetimi</vt:lpstr>
      <vt:lpstr>PowerPoint Sunusu</vt:lpstr>
      <vt:lpstr>PowerPoint Sunusu</vt:lpstr>
      <vt:lpstr>7. Sürdürülebilirlik</vt:lpstr>
      <vt:lpstr>Sürdürülebilir kalkınmanın temel ögeleri (Zanbak, 2012).</vt:lpstr>
      <vt:lpstr>Kalkınmanın sürdürülebilirliği (Zanbak, 2012).</vt:lpstr>
      <vt:lpstr>Banff National Park, Alberta, Canada (https://tr.pinterest.com/).</vt:lpstr>
      <vt:lpstr>Facebook ‘Çiçeklerin Sayfası’ndan</vt:lpstr>
      <vt:lpstr>ARTVİN, BORÇKA, KARAGÖL - MACAHEL VADİSİ - CAMİLİ KÖYÜ (http://thisisapieceofcake.blogspot.com.tr/).</vt:lpstr>
      <vt:lpstr>PowerPoint Sunusu</vt:lpstr>
      <vt:lpstr>Çevresel değişimin bazı özellikleri (McDonald, 2008).</vt:lpstr>
      <vt:lpstr>PowerPoint Sunusu</vt:lpstr>
      <vt:lpstr>ÇEVRE JEOLOJİSİNİN HEDEFLERİ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Dr. Ali YILMAZ CÜ Emekli Öğretim Üyesi  JMO Çevre Komisyonu Başkanı   www.ayilmaz.net  JMO Toplantı Salonu ANKARA 03 Kasım 2017</dc:title>
  <dc:creator>TOSHİBA</dc:creator>
  <cp:lastModifiedBy>ali yılmaz</cp:lastModifiedBy>
  <cp:revision>139</cp:revision>
  <dcterms:created xsi:type="dcterms:W3CDTF">2017-08-21T14:01:58Z</dcterms:created>
  <dcterms:modified xsi:type="dcterms:W3CDTF">2018-01-01T19:13:23Z</dcterms:modified>
</cp:coreProperties>
</file>